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0" r:id="rId16"/>
    <p:sldId id="270" r:id="rId17"/>
    <p:sldId id="271" r:id="rId18"/>
    <p:sldId id="272" r:id="rId19"/>
    <p:sldId id="274" r:id="rId20"/>
    <p:sldId id="273" r:id="rId21"/>
    <p:sldId id="275" r:id="rId22"/>
    <p:sldId id="276" r:id="rId23"/>
    <p:sldId id="277" r:id="rId24"/>
    <p:sldId id="278" r:id="rId25"/>
    <p:sldId id="279" r:id="rId26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99FFCC"/>
    <a:srgbClr val="0B11F9"/>
    <a:srgbClr val="4F16EE"/>
    <a:srgbClr val="FF0066"/>
    <a:srgbClr val="00682F"/>
    <a:srgbClr val="3B75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1" autoAdjust="0"/>
    <p:restoredTop sz="94660"/>
  </p:normalViewPr>
  <p:slideViewPr>
    <p:cSldViewPr snapToGrid="0">
      <p:cViewPr>
        <p:scale>
          <a:sx n="58" d="100"/>
          <a:sy n="58" d="100"/>
        </p:scale>
        <p:origin x="-72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Rectangle 21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0" y="2819401"/>
            <a:ext cx="12192000" cy="669925"/>
          </a:xfrm>
        </p:spPr>
        <p:txBody>
          <a:bodyPr/>
          <a:lstStyle>
            <a:lvl1pPr algn="ctr">
              <a:defRPr sz="3600"/>
            </a:lvl1pPr>
          </a:lstStyle>
          <a:p>
            <a:pPr lvl="0"/>
            <a:r>
              <a:rPr lang="th-TH" altLang="ko-KR" noProof="0" smtClean="0"/>
              <a:t>คลิกเพื่อแก้ไขสไตล์ชื่อเรื่องต้นแบบ</a:t>
            </a:r>
            <a:endParaRPr lang="en-US" altLang="ko-KR" noProof="0" smtClean="0"/>
          </a:p>
        </p:txBody>
      </p:sp>
      <p:sp>
        <p:nvSpPr>
          <p:cNvPr id="13335" name="Rectangle 23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553200"/>
            <a:ext cx="2844800" cy="152400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13336" name="Rectangle 24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553200"/>
            <a:ext cx="3860800" cy="152400"/>
          </a:xfrm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endParaRPr lang="th-TH"/>
          </a:p>
        </p:txBody>
      </p:sp>
      <p:sp>
        <p:nvSpPr>
          <p:cNvPr id="13337" name="Rectangle 2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553200"/>
            <a:ext cx="2844800" cy="152400"/>
          </a:xfrm>
        </p:spPr>
        <p:txBody>
          <a:bodyPr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64347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>
              <a:defRPr sz="2000"/>
            </a:lvl3pPr>
          </a:lstStyle>
          <a:p>
            <a:pPr lvl="0"/>
            <a:r>
              <a:rPr lang="th-TH" dirty="0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 smtClean="0"/>
              <a:t>ระดับที่สอง</a:t>
            </a:r>
          </a:p>
          <a:p>
            <a:pPr lvl="2"/>
            <a:r>
              <a:rPr lang="th-TH" dirty="0" smtClean="0"/>
              <a:t>ระดับที่สาม</a:t>
            </a:r>
          </a:p>
          <a:p>
            <a:pPr lvl="3"/>
            <a:r>
              <a:rPr lang="th-TH" dirty="0" smtClean="0"/>
              <a:t>ระดับที่สี่</a:t>
            </a:r>
          </a:p>
          <a:p>
            <a:pPr lvl="4"/>
            <a:r>
              <a:rPr lang="th-TH" dirty="0" smtClean="0"/>
              <a:t>ระดับที่ห้า</a:t>
            </a:r>
            <a:endParaRPr lang="th-TH" dirty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1891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52971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609600" y="1371600"/>
            <a:ext cx="5384800" cy="48006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97600" y="1371600"/>
            <a:ext cx="5384800" cy="48006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145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55195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4390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78916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65065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16817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8408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63000" y="304800"/>
            <a:ext cx="2819400" cy="5867400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8255000" cy="58674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69716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ชื่อเรื่องและแผนภูม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10464800" cy="609600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แผนภูมิ 2"/>
          <p:cNvSpPr>
            <a:spLocks noGrp="1"/>
          </p:cNvSpPr>
          <p:nvPr>
            <p:ph type="chart" idx="1"/>
          </p:nvPr>
        </p:nvSpPr>
        <p:spPr>
          <a:xfrm>
            <a:off x="609600" y="1371600"/>
            <a:ext cx="10972800" cy="4800600"/>
          </a:xfrm>
        </p:spPr>
        <p:txBody>
          <a:bodyPr/>
          <a:lstStyle/>
          <a:p>
            <a:r>
              <a:rPr lang="th-TH" smtClean="0"/>
              <a:t>คลิกไอคอนเพื่อเพิ่มแผนภูมิ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36033" y="6477000"/>
            <a:ext cx="3352800" cy="304800"/>
          </a:xfrm>
        </p:spPr>
        <p:txBody>
          <a:bodyPr/>
          <a:lstStyle>
            <a:lvl1pPr>
              <a:defRPr/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7924800" y="64770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>
          <a:xfrm>
            <a:off x="4368800" y="6477000"/>
            <a:ext cx="2844800" cy="304800"/>
          </a:xfrm>
        </p:spPr>
        <p:txBody>
          <a:bodyPr/>
          <a:lstStyle>
            <a:lvl1pPr>
              <a:defRPr/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3279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59716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9" name="Rectangle 21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304800"/>
            <a:ext cx="10464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ko-KR" dirty="0" smtClean="0"/>
              <a:t>คลิกเพื่อแก้ไขสไตล์ชื่อเรื่องต้นแบบ</a:t>
            </a:r>
            <a:endParaRPr lang="en-US" altLang="ko-KR" dirty="0" smtClean="0"/>
          </a:p>
        </p:txBody>
      </p:sp>
      <p:sp>
        <p:nvSpPr>
          <p:cNvPr id="1231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371600"/>
            <a:ext cx="109728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ko-KR" dirty="0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altLang="ko-KR" dirty="0" smtClean="0"/>
              <a:t>ระดับที่สอง</a:t>
            </a:r>
          </a:p>
          <a:p>
            <a:pPr lvl="2"/>
            <a:r>
              <a:rPr lang="th-TH" altLang="ko-KR" dirty="0" smtClean="0"/>
              <a:t>ระดับที่สาม</a:t>
            </a:r>
          </a:p>
          <a:p>
            <a:pPr lvl="3"/>
            <a:r>
              <a:rPr lang="th-TH" altLang="ko-KR" dirty="0" smtClean="0"/>
              <a:t>ระดับที่สี่</a:t>
            </a:r>
          </a:p>
          <a:p>
            <a:pPr lvl="4"/>
            <a:r>
              <a:rPr lang="th-TH" altLang="ko-KR" dirty="0" smtClean="0"/>
              <a:t>ระดับที่ห้า</a:t>
            </a:r>
            <a:endParaRPr lang="en-US" altLang="ko-KR" dirty="0" smtClean="0"/>
          </a:p>
        </p:txBody>
      </p:sp>
      <p:sp>
        <p:nvSpPr>
          <p:cNvPr id="1231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6033" y="6477000"/>
            <a:ext cx="3352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굴림" pitchFamily="50" charset="-127"/>
              </a:defRPr>
            </a:lvl1pPr>
          </a:lstStyle>
          <a:p>
            <a:fld id="{C9617305-85B9-43AB-872F-D9F4B38B182E}" type="datetimeFigureOut">
              <a:rPr lang="th-TH" smtClean="0"/>
              <a:pPr/>
              <a:t>28/12/59</a:t>
            </a:fld>
            <a:endParaRPr lang="th-TH"/>
          </a:p>
        </p:txBody>
      </p:sp>
      <p:sp>
        <p:nvSpPr>
          <p:cNvPr id="1231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924800" y="6477000"/>
            <a:ext cx="386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굴림" pitchFamily="50" charset="-127"/>
              </a:defRPr>
            </a:lvl1pPr>
          </a:lstStyle>
          <a:p>
            <a:endParaRPr lang="th-TH"/>
          </a:p>
        </p:txBody>
      </p:sp>
      <p:sp>
        <p:nvSpPr>
          <p:cNvPr id="1231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68800" y="6477000"/>
            <a:ext cx="2844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굴림" pitchFamily="50" charset="-127"/>
              </a:defRPr>
            </a:lvl1pPr>
          </a:lstStyle>
          <a:p>
            <a:fld id="{BA0C6B55-0CAF-4A8E-ADA0-C6D03EE4690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4514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ea typeface="+mj-ea"/>
          <a:cs typeface="Angsana New" panose="02020603050405020304" pitchFamily="18" charset="-34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anose="020B060403050404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anose="020B060403050404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anose="020B060403050404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anose="020B060403050404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anose="020B060403050404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anose="020B060403050404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anose="020B060403050404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v"/>
        <a:defRPr sz="2800" b="1" kern="12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ea typeface="+mn-ea"/>
          <a:cs typeface="Angsana New" panose="02020603050405020304" pitchFamily="18" charset="-34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400" b="1" kern="1200">
          <a:solidFill>
            <a:srgbClr val="002060"/>
          </a:solidFill>
          <a:effectLst/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400" b="1" kern="1200">
          <a:solidFill>
            <a:srgbClr val="0070C0"/>
          </a:solidFill>
          <a:latin typeface="Angsana New" panose="02020603050405020304" pitchFamily="18" charset="-34"/>
          <a:ea typeface="+mn-ea"/>
          <a:cs typeface="Angsana New" panose="02020603050405020304" pitchFamily="18" charset="-34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://dev.dsd.go.th/q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6.pn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hyperlink" Target="http://dev.dsd.go.th/q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dev.dsd.go.th/q" TargetMode="Externa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ctrTitle" sz="quarter"/>
          </p:nvPr>
        </p:nvSpPr>
        <p:spPr>
          <a:xfrm>
            <a:off x="0" y="2641601"/>
            <a:ext cx="12192000" cy="847726"/>
          </a:xfrm>
        </p:spPr>
        <p:txBody>
          <a:bodyPr/>
          <a:lstStyle/>
          <a:p>
            <a:r>
              <a:rPr lang="th-TH" dirty="0" smtClean="0"/>
              <a:t>การบันทึกแบบสอบถามผู้ผ่านการฝึกอบรมฝีมือแรงงาน พ.ศ.2560</a:t>
            </a:r>
            <a:br>
              <a:rPr lang="th-TH" dirty="0" smtClean="0"/>
            </a:br>
            <a:r>
              <a:rPr lang="th-TH" sz="3200" dirty="0" smtClean="0">
                <a:solidFill>
                  <a:srgbClr val="00B050"/>
                </a:solidFill>
              </a:rPr>
              <a:t>โครงการติดตามและประเมินผลการดำเนินงานพัฒนาฝีมือแรงงานปีงบประมาณ 2560</a:t>
            </a:r>
            <a:endParaRPr lang="th-TH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97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ผู้เกี่ยวข้อง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 สถาบันฯ/สำนักงานฯ</a:t>
            </a:r>
          </a:p>
          <a:p>
            <a:pPr lvl="1"/>
            <a:r>
              <a:rPr lang="th-TH" dirty="0" smtClean="0"/>
              <a:t>เจ้าหน้าที่แผน/ผู้สร้างข้อมูล รุ่นการฝึกอบรม</a:t>
            </a:r>
          </a:p>
          <a:p>
            <a:pPr lvl="1"/>
            <a:r>
              <a:rPr lang="th-TH" dirty="0" smtClean="0"/>
              <a:t>วิทยากร/ผู้ประสานงาน การฝึกอบรม แต่ละรุ่น</a:t>
            </a:r>
          </a:p>
          <a:p>
            <a:r>
              <a:rPr lang="th-TH" dirty="0" smtClean="0"/>
              <a:t>ส่วนกลาง </a:t>
            </a:r>
          </a:p>
          <a:p>
            <a:pPr lvl="1"/>
            <a:r>
              <a:rPr lang="th-TH" dirty="0" smtClean="0"/>
              <a:t>เจ้าหน้าที่ฝ่ายสถิติฯ</a:t>
            </a:r>
          </a:p>
          <a:p>
            <a:pPr lvl="1"/>
            <a:r>
              <a:rPr lang="th-TH" dirty="0" smtClean="0"/>
              <a:t>เจ้าหน้าที่ศูนย์ข้อมูลเทคโนโลยีสารสนเทศฯ</a:t>
            </a:r>
            <a:endParaRPr lang="en-US" dirty="0" smtClean="0"/>
          </a:p>
          <a:p>
            <a:r>
              <a:rPr lang="th-TH" dirty="0" smtClean="0"/>
              <a:t>ผู้เข้าฝึกอบรม</a:t>
            </a:r>
          </a:p>
          <a:p>
            <a:r>
              <a:rPr lang="th-TH" dirty="0" smtClean="0"/>
              <a:t>ผู้บันทึกข้อมูลแบบสอบถาม (กรณีที่ผู้เข้าฝึกอบรม ตอบเป็น</a:t>
            </a:r>
            <a:r>
              <a:rPr lang="th-TH" dirty="0" err="1" smtClean="0"/>
              <a:t>เปเปอร์</a:t>
            </a:r>
            <a:r>
              <a:rPr lang="th-TH" dirty="0" smtClean="0"/>
              <a:t>มา)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7882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ขั้นตอนการทำงาน</a:t>
            </a:r>
            <a:endParaRPr lang="th-TH" dirty="0"/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235" y="1397187"/>
            <a:ext cx="1210732" cy="1228064"/>
          </a:xfrm>
          <a:prstGeom prst="rect">
            <a:avLst/>
          </a:prstGeom>
        </p:spPr>
      </p:pic>
      <p:pic>
        <p:nvPicPr>
          <p:cNvPr id="7" name="รูปภาพ 6" descr="illustration-of-business-woman-in-office_55322317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4779" y="3262978"/>
            <a:ext cx="880532" cy="848733"/>
          </a:xfrm>
          <a:prstGeom prst="rect">
            <a:avLst/>
          </a:prstGeom>
        </p:spPr>
      </p:pic>
      <p:sp>
        <p:nvSpPr>
          <p:cNvPr id="11" name="สี่เหลี่ยมผืนผ้า 10"/>
          <p:cNvSpPr/>
          <p:nvPr/>
        </p:nvSpPr>
        <p:spPr>
          <a:xfrm>
            <a:off x="-182033" y="4083000"/>
            <a:ext cx="240876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200" dirty="0" smtClean="0">
                <a:solidFill>
                  <a:srgbClr val="FF0066"/>
                </a:solidFill>
              </a:rPr>
              <a:t>เจ้าหน้าที่แผน/ผู้สร้างข้อมูลรุ่นฝึก</a:t>
            </a:r>
          </a:p>
        </p:txBody>
      </p:sp>
      <p:sp>
        <p:nvSpPr>
          <p:cNvPr id="12" name="ลูกศรขวา 11"/>
          <p:cNvSpPr/>
          <p:nvPr/>
        </p:nvSpPr>
        <p:spPr bwMode="auto">
          <a:xfrm>
            <a:off x="1456266" y="1920009"/>
            <a:ext cx="1134535" cy="30864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567471" y="1655473"/>
            <a:ext cx="240876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200" dirty="0" smtClean="0"/>
              <a:t>เลขรหัสรุ่น 5 หลัก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-467782" y="2670020"/>
            <a:ext cx="240876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2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สร้างรุ่น</a:t>
            </a:r>
          </a:p>
        </p:txBody>
      </p:sp>
      <p:pic>
        <p:nvPicPr>
          <p:cNvPr id="16" name="รูปภาพ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988" y="1278465"/>
            <a:ext cx="2201333" cy="2201333"/>
          </a:xfrm>
          <a:prstGeom prst="rect">
            <a:avLst/>
          </a:prstGeom>
        </p:spPr>
      </p:pic>
      <p:pic>
        <p:nvPicPr>
          <p:cNvPr id="18" name="รูปภาพ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006" y="4624095"/>
            <a:ext cx="721422" cy="721422"/>
          </a:xfrm>
          <a:prstGeom prst="rect">
            <a:avLst/>
          </a:prstGeom>
        </p:spPr>
      </p:pic>
      <p:sp>
        <p:nvSpPr>
          <p:cNvPr id="19" name="สี่เหลี่ยมผืนผ้า 18"/>
          <p:cNvSpPr/>
          <p:nvPr/>
        </p:nvSpPr>
        <p:spPr>
          <a:xfrm>
            <a:off x="3486350" y="2929759"/>
            <a:ext cx="10583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200" dirty="0">
                <a:solidFill>
                  <a:srgbClr val="FF0066"/>
                </a:solidFill>
              </a:rPr>
              <a:t>วิทยากร</a:t>
            </a: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8505613" y="5288271"/>
            <a:ext cx="13481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200" dirty="0">
                <a:solidFill>
                  <a:srgbClr val="FF0066"/>
                </a:solidFill>
              </a:rPr>
              <a:t>ผู้ประสานงาน</a:t>
            </a: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2471502" y="1609146"/>
            <a:ext cx="1497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dirty="0" smtClean="0">
                <a:solidFill>
                  <a:srgbClr val="00682F"/>
                </a:solidFill>
              </a:rPr>
              <a:t>แจ้งรหัสรุ่น </a:t>
            </a:r>
            <a:br>
              <a:rPr lang="th-TH" sz="1600" dirty="0" smtClean="0">
                <a:solidFill>
                  <a:srgbClr val="00682F"/>
                </a:solidFill>
              </a:rPr>
            </a:br>
            <a:r>
              <a:rPr lang="th-TH" sz="1600" dirty="0" smtClean="0">
                <a:solidFill>
                  <a:srgbClr val="00682F"/>
                </a:solidFill>
              </a:rPr>
              <a:t>5 หลัก</a:t>
            </a:r>
          </a:p>
        </p:txBody>
      </p:sp>
      <p:pic>
        <p:nvPicPr>
          <p:cNvPr id="22" name="รูปภาพ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450" y="2745462"/>
            <a:ext cx="1034781" cy="1034781"/>
          </a:xfrm>
          <a:prstGeom prst="rect">
            <a:avLst/>
          </a:prstGeom>
        </p:spPr>
      </p:pic>
      <p:pic>
        <p:nvPicPr>
          <p:cNvPr id="23" name="รูปภาพ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614" y="1261531"/>
            <a:ext cx="1414817" cy="878676"/>
          </a:xfrm>
          <a:prstGeom prst="rect">
            <a:avLst/>
          </a:prstGeom>
        </p:spPr>
      </p:pic>
      <p:cxnSp>
        <p:nvCxnSpPr>
          <p:cNvPr id="25" name="ตัวเชื่อมต่อหักมุม 24"/>
          <p:cNvCxnSpPr>
            <a:stCxn id="16" idx="2"/>
            <a:endCxn id="22" idx="2"/>
          </p:cNvCxnSpPr>
          <p:nvPr/>
        </p:nvCxnSpPr>
        <p:spPr bwMode="auto">
          <a:xfrm rot="16200000" flipH="1">
            <a:off x="5177026" y="1852427"/>
            <a:ext cx="300445" cy="3555186"/>
          </a:xfrm>
          <a:prstGeom prst="bentConnector3">
            <a:avLst>
              <a:gd name="adj1" fmla="val 176087"/>
            </a:avLst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ตัวเชื่อมต่อหักมุม 26"/>
          <p:cNvCxnSpPr>
            <a:stCxn id="16" idx="2"/>
            <a:endCxn id="23" idx="2"/>
          </p:cNvCxnSpPr>
          <p:nvPr/>
        </p:nvCxnSpPr>
        <p:spPr bwMode="auto">
          <a:xfrm rot="5400000" flipH="1" flipV="1">
            <a:off x="4292543" y="1397319"/>
            <a:ext cx="1339591" cy="2825368"/>
          </a:xfrm>
          <a:prstGeom prst="bentConnector3">
            <a:avLst>
              <a:gd name="adj1" fmla="val -17065"/>
            </a:avLst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" name="รูปภาพ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676" y="4602571"/>
            <a:ext cx="608281" cy="700852"/>
          </a:xfrm>
          <a:prstGeom prst="rect">
            <a:avLst/>
          </a:prstGeom>
        </p:spPr>
      </p:pic>
      <p:cxnSp>
        <p:nvCxnSpPr>
          <p:cNvPr id="37" name="ตัวเชื่อมต่อหักมุม 36"/>
          <p:cNvCxnSpPr>
            <a:stCxn id="16" idx="2"/>
            <a:endCxn id="30" idx="2"/>
          </p:cNvCxnSpPr>
          <p:nvPr/>
        </p:nvCxnSpPr>
        <p:spPr bwMode="auto">
          <a:xfrm rot="16200000" flipH="1">
            <a:off x="3982924" y="3046529"/>
            <a:ext cx="1823625" cy="2690162"/>
          </a:xfrm>
          <a:prstGeom prst="bentConnector3">
            <a:avLst>
              <a:gd name="adj1" fmla="val 112535"/>
            </a:avLst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1" name="รูปภาพ 5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702" y="2923302"/>
            <a:ext cx="837823" cy="1030111"/>
          </a:xfrm>
          <a:prstGeom prst="rect">
            <a:avLst/>
          </a:prstGeom>
        </p:spPr>
      </p:pic>
      <p:cxnSp>
        <p:nvCxnSpPr>
          <p:cNvPr id="53" name="ตัวเชื่อมต่อหักมุม 52"/>
          <p:cNvCxnSpPr>
            <a:stCxn id="23" idx="3"/>
            <a:endCxn id="51" idx="0"/>
          </p:cNvCxnSpPr>
          <p:nvPr/>
        </p:nvCxnSpPr>
        <p:spPr bwMode="auto">
          <a:xfrm>
            <a:off x="7082431" y="1700869"/>
            <a:ext cx="1423183" cy="1222433"/>
          </a:xfrm>
          <a:prstGeom prst="bentConnector2">
            <a:avLst/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ตัวเชื่อมต่อหักมุม 54"/>
          <p:cNvCxnSpPr/>
          <p:nvPr/>
        </p:nvCxnSpPr>
        <p:spPr bwMode="auto">
          <a:xfrm>
            <a:off x="7397019" y="3262978"/>
            <a:ext cx="613594" cy="175379"/>
          </a:xfrm>
          <a:prstGeom prst="bentConnector3">
            <a:avLst/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9" name="รูปภาพ 5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932" y="4506181"/>
            <a:ext cx="1194136" cy="1194136"/>
          </a:xfrm>
          <a:prstGeom prst="rect">
            <a:avLst/>
          </a:prstGeom>
        </p:spPr>
      </p:pic>
      <p:cxnSp>
        <p:nvCxnSpPr>
          <p:cNvPr id="64" name="ตัวเชื่อมต่อหักมุม 63"/>
          <p:cNvCxnSpPr>
            <a:stCxn id="59" idx="0"/>
            <a:endCxn id="51" idx="2"/>
          </p:cNvCxnSpPr>
          <p:nvPr/>
        </p:nvCxnSpPr>
        <p:spPr bwMode="auto">
          <a:xfrm rot="5400000" flipH="1" flipV="1">
            <a:off x="7835423" y="3835990"/>
            <a:ext cx="552768" cy="787614"/>
          </a:xfrm>
          <a:prstGeom prst="bentConnector3">
            <a:avLst>
              <a:gd name="adj1" fmla="val 50000"/>
            </a:avLst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0" name="ลูกศรขวา 79"/>
          <p:cNvSpPr/>
          <p:nvPr/>
        </p:nvSpPr>
        <p:spPr bwMode="auto">
          <a:xfrm>
            <a:off x="6624493" y="4802746"/>
            <a:ext cx="635030" cy="30050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grpSp>
        <p:nvGrpSpPr>
          <p:cNvPr id="82" name="กลุ่ม 81"/>
          <p:cNvGrpSpPr/>
          <p:nvPr/>
        </p:nvGrpSpPr>
        <p:grpSpPr>
          <a:xfrm>
            <a:off x="10282754" y="1278465"/>
            <a:ext cx="1616399" cy="1459680"/>
            <a:chOff x="4719773" y="980728"/>
            <a:chExt cx="1616399" cy="1459680"/>
          </a:xfrm>
        </p:grpSpPr>
        <p:pic>
          <p:nvPicPr>
            <p:cNvPr id="83" name="รูปภาพ 82" descr="consult.png"/>
            <p:cNvPicPr>
              <a:picLocks noChangeAspect="1"/>
            </p:cNvPicPr>
            <p:nvPr/>
          </p:nvPicPr>
          <p:blipFill rotWithShape="1">
            <a:blip r:embed="rId11" cstate="print"/>
            <a:srcRect l="18218" r="21817" b="-391"/>
            <a:stretch/>
          </p:blipFill>
          <p:spPr>
            <a:xfrm>
              <a:off x="5297264" y="980728"/>
              <a:ext cx="728133" cy="1219013"/>
            </a:xfrm>
            <a:prstGeom prst="rect">
              <a:avLst/>
            </a:prstGeom>
          </p:spPr>
        </p:pic>
        <p:sp>
          <p:nvSpPr>
            <p:cNvPr id="84" name="TextBox 66"/>
            <p:cNvSpPr txBox="1"/>
            <p:nvPr/>
          </p:nvSpPr>
          <p:spPr>
            <a:xfrm>
              <a:off x="4719773" y="2163409"/>
              <a:ext cx="161639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th-TH"/>
              </a:defPPr>
              <a:lvl2pPr lvl="1" algn="ctr">
                <a:defRPr sz="1200">
                  <a:solidFill>
                    <a:srgbClr val="FF0066"/>
                  </a:solidFill>
                </a:defRPr>
              </a:lvl2pPr>
            </a:lstStyle>
            <a:p>
              <a:pPr lvl="1"/>
              <a:r>
                <a:rPr lang="th-TH" dirty="0"/>
                <a:t>เจ้าหน้าที่กองแผนฯ</a:t>
              </a:r>
            </a:p>
          </p:txBody>
        </p:sp>
      </p:grpSp>
      <p:cxnSp>
        <p:nvCxnSpPr>
          <p:cNvPr id="86" name="ตัวเชื่อมต่อหักมุม 85"/>
          <p:cNvCxnSpPr>
            <a:stCxn id="51" idx="3"/>
            <a:endCxn id="83" idx="1"/>
          </p:cNvCxnSpPr>
          <p:nvPr/>
        </p:nvCxnSpPr>
        <p:spPr bwMode="auto">
          <a:xfrm flipV="1">
            <a:off x="8924525" y="1887972"/>
            <a:ext cx="1935720" cy="1550386"/>
          </a:xfrm>
          <a:prstGeom prst="bentConnector3">
            <a:avLst/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6" name="ตัวเชื่อมต่อหักมุม 95"/>
          <p:cNvCxnSpPr>
            <a:stCxn id="84" idx="2"/>
            <a:endCxn id="92" idx="0"/>
          </p:cNvCxnSpPr>
          <p:nvPr/>
        </p:nvCxnSpPr>
        <p:spPr bwMode="auto">
          <a:xfrm rot="16200000" flipH="1">
            <a:off x="10866474" y="2962624"/>
            <a:ext cx="1061218" cy="612259"/>
          </a:xfrm>
          <a:prstGeom prst="bentConnector3">
            <a:avLst/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07" name="กลุ่ม 106"/>
          <p:cNvGrpSpPr/>
          <p:nvPr/>
        </p:nvGrpSpPr>
        <p:grpSpPr>
          <a:xfrm>
            <a:off x="10762052" y="3799363"/>
            <a:ext cx="1356586" cy="1486606"/>
            <a:chOff x="10611914" y="3808305"/>
            <a:chExt cx="1356586" cy="1486606"/>
          </a:xfrm>
        </p:grpSpPr>
        <p:pic>
          <p:nvPicPr>
            <p:cNvPr id="92" name="รูปภาพ 9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37650" y="3808305"/>
              <a:ext cx="830850" cy="830850"/>
            </a:xfrm>
            <a:prstGeom prst="rect">
              <a:avLst/>
            </a:prstGeom>
          </p:spPr>
        </p:pic>
        <p:sp>
          <p:nvSpPr>
            <p:cNvPr id="102" name="สี่เหลี่ยมผืนผ้า 101"/>
            <p:cNvSpPr/>
            <p:nvPr/>
          </p:nvSpPr>
          <p:spPr>
            <a:xfrm>
              <a:off x="10611914" y="4648580"/>
              <a:ext cx="134811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th-TH" sz="1200" dirty="0" smtClean="0"/>
                <a:t>โปรแกรมวิเคราะห์ทางสถิติ/รายงาน</a:t>
              </a:r>
            </a:p>
          </p:txBody>
        </p:sp>
      </p:grpSp>
      <p:cxnSp>
        <p:nvCxnSpPr>
          <p:cNvPr id="123" name="ตัวเชื่อมต่อหักมุม 122"/>
          <p:cNvCxnSpPr>
            <a:endCxn id="18" idx="0"/>
          </p:cNvCxnSpPr>
          <p:nvPr/>
        </p:nvCxnSpPr>
        <p:spPr bwMode="auto">
          <a:xfrm rot="16200000" flipH="1">
            <a:off x="8786240" y="3969618"/>
            <a:ext cx="670682" cy="638272"/>
          </a:xfrm>
          <a:prstGeom prst="bentConnector3">
            <a:avLst/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7" name="ตัวเชื่อมต่อหักมุม 126"/>
          <p:cNvCxnSpPr>
            <a:stCxn id="20" idx="2"/>
          </p:cNvCxnSpPr>
          <p:nvPr/>
        </p:nvCxnSpPr>
        <p:spPr bwMode="auto">
          <a:xfrm rot="5400000" flipH="1">
            <a:off x="4677749" y="1063346"/>
            <a:ext cx="2487402" cy="6516446"/>
          </a:xfrm>
          <a:prstGeom prst="bentConnector4">
            <a:avLst>
              <a:gd name="adj1" fmla="val -9190"/>
              <a:gd name="adj2" fmla="val 106234"/>
            </a:avLst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4" name="ตัวเชื่อมต่อหักมุม 133"/>
          <p:cNvCxnSpPr>
            <a:stCxn id="7" idx="0"/>
            <a:endCxn id="5" idx="2"/>
          </p:cNvCxnSpPr>
          <p:nvPr/>
        </p:nvCxnSpPr>
        <p:spPr bwMode="auto">
          <a:xfrm rot="16200000" flipV="1">
            <a:off x="641960" y="2719893"/>
            <a:ext cx="637727" cy="448444"/>
          </a:xfrm>
          <a:prstGeom prst="bentConnector3">
            <a:avLst/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5" name="สี่เหลี่ยมผืนผ้า 134"/>
          <p:cNvSpPr/>
          <p:nvPr/>
        </p:nvSpPr>
        <p:spPr>
          <a:xfrm>
            <a:off x="6882565" y="5490279"/>
            <a:ext cx="20419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200" dirty="0" smtClean="0">
                <a:solidFill>
                  <a:srgbClr val="FF0066"/>
                </a:solidFill>
              </a:rPr>
              <a:t>ผู้บันทึกข้อมูลแบบสอบถาม</a:t>
            </a:r>
            <a:endParaRPr lang="th-TH" sz="1200" dirty="0">
              <a:solidFill>
                <a:srgbClr val="FF0066"/>
              </a:solidFill>
            </a:endParaRPr>
          </a:p>
        </p:txBody>
      </p:sp>
      <p:sp>
        <p:nvSpPr>
          <p:cNvPr id="137" name="สี่เหลี่ยมผืนผ้า 136"/>
          <p:cNvSpPr/>
          <p:nvPr/>
        </p:nvSpPr>
        <p:spPr>
          <a:xfrm>
            <a:off x="1884841" y="3315964"/>
            <a:ext cx="240876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200" dirty="0" smtClean="0">
                <a:solidFill>
                  <a:srgbClr val="FF0066"/>
                </a:solidFill>
              </a:rPr>
              <a:t>ผู้เข้ารับการฝึกอบรม</a:t>
            </a:r>
          </a:p>
        </p:txBody>
      </p:sp>
      <p:sp>
        <p:nvSpPr>
          <p:cNvPr id="138" name="สี่เหลี่ยมผืนผ้า 137"/>
          <p:cNvSpPr/>
          <p:nvPr/>
        </p:nvSpPr>
        <p:spPr>
          <a:xfrm>
            <a:off x="3214821" y="3444954"/>
            <a:ext cx="32035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ตอบแบบสอบถาม </a:t>
            </a:r>
            <a:r>
              <a:rPr lang="en-US" sz="16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http://dev.dsd.go.th/q</a:t>
            </a:r>
            <a:endParaRPr lang="th-TH" sz="1600" b="1" dirty="0" smtClean="0">
              <a:solidFill>
                <a:srgbClr val="00682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39" name="สี่เหลี่ยมผืนผ้า 138"/>
          <p:cNvSpPr/>
          <p:nvPr/>
        </p:nvSpPr>
        <p:spPr>
          <a:xfrm>
            <a:off x="2935050" y="3731156"/>
            <a:ext cx="4260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ตอบแบบสอบถาม </a:t>
            </a:r>
            <a:r>
              <a:rPr lang="en-US" sz="16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  <a:hlinkClick r:id="rId13"/>
              </a:rPr>
              <a:t>http://dev.dsd.go.th/q</a:t>
            </a:r>
            <a:r>
              <a:rPr lang="en-US" sz="16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16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</a:t>
            </a:r>
            <a:r>
              <a:rPr lang="en-US" sz="16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scan</a:t>
            </a:r>
            <a:r>
              <a:rPr lang="th-TH" sz="16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16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QR CODE</a:t>
            </a:r>
            <a:endParaRPr lang="th-TH" sz="1600" b="1" dirty="0" smtClean="0">
              <a:solidFill>
                <a:srgbClr val="00682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0" name="สี่เหลี่ยมผืนผ้า 139"/>
          <p:cNvSpPr/>
          <p:nvPr/>
        </p:nvSpPr>
        <p:spPr>
          <a:xfrm>
            <a:off x="3391405" y="5289473"/>
            <a:ext cx="254472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b="1" dirty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ตอบแบบสอบถามทาง</a:t>
            </a:r>
            <a:r>
              <a:rPr lang="th-TH" sz="1600" b="1" dirty="0" err="1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เปเปอร์</a:t>
            </a:r>
            <a:endParaRPr lang="th-TH" sz="1600" b="1" dirty="0">
              <a:solidFill>
                <a:srgbClr val="00682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1" name="สี่เหลี่ยมผืนผ้า 140"/>
          <p:cNvSpPr/>
          <p:nvPr/>
        </p:nvSpPr>
        <p:spPr>
          <a:xfrm>
            <a:off x="5978609" y="4664246"/>
            <a:ext cx="12873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2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รวบรวม</a:t>
            </a:r>
          </a:p>
        </p:txBody>
      </p:sp>
      <p:sp>
        <p:nvSpPr>
          <p:cNvPr id="142" name="สี่เหลี่ยมผืนผ้า 141"/>
          <p:cNvSpPr/>
          <p:nvPr/>
        </p:nvSpPr>
        <p:spPr>
          <a:xfrm>
            <a:off x="5831504" y="4128903"/>
            <a:ext cx="2146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b="1" dirty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บันทึกเข้าระบบ </a:t>
            </a:r>
            <a:r>
              <a:rPr lang="en-US" sz="1600" b="1" dirty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http://dev.dsd.go.th/q</a:t>
            </a:r>
            <a:endParaRPr lang="th-TH" sz="1600" b="1" dirty="0">
              <a:solidFill>
                <a:srgbClr val="00682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3" name="สี่เหลี่ยมผืนผ้า 142"/>
          <p:cNvSpPr/>
          <p:nvPr/>
        </p:nvSpPr>
        <p:spPr>
          <a:xfrm>
            <a:off x="6384691" y="1452476"/>
            <a:ext cx="240876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1200" dirty="0" smtClean="0">
                <a:solidFill>
                  <a:srgbClr val="FF0000"/>
                </a:solidFill>
              </a:rPr>
              <a:t>Data</a:t>
            </a:r>
            <a:endParaRPr lang="th-TH" sz="1200" dirty="0" smtClean="0">
              <a:solidFill>
                <a:srgbClr val="FF0000"/>
              </a:solidFill>
            </a:endParaRPr>
          </a:p>
        </p:txBody>
      </p:sp>
      <p:sp>
        <p:nvSpPr>
          <p:cNvPr id="144" name="สี่เหลี่ยมผืนผ้า 143"/>
          <p:cNvSpPr/>
          <p:nvPr/>
        </p:nvSpPr>
        <p:spPr>
          <a:xfrm>
            <a:off x="6208260" y="2984977"/>
            <a:ext cx="240876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1200" dirty="0" smtClean="0">
                <a:solidFill>
                  <a:srgbClr val="FF0000"/>
                </a:solidFill>
              </a:rPr>
              <a:t>Data</a:t>
            </a:r>
            <a:endParaRPr lang="th-TH" sz="1200" dirty="0" smtClean="0">
              <a:solidFill>
                <a:srgbClr val="FF0000"/>
              </a:solidFill>
            </a:endParaRPr>
          </a:p>
        </p:txBody>
      </p:sp>
      <p:sp>
        <p:nvSpPr>
          <p:cNvPr id="145" name="สี่เหลี่ยมผืนผ้า 144"/>
          <p:cNvSpPr/>
          <p:nvPr/>
        </p:nvSpPr>
        <p:spPr>
          <a:xfrm>
            <a:off x="6698408" y="3950930"/>
            <a:ext cx="240876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1200" dirty="0" smtClean="0">
                <a:solidFill>
                  <a:srgbClr val="FF0000"/>
                </a:solidFill>
              </a:rPr>
              <a:t>Data</a:t>
            </a:r>
            <a:endParaRPr lang="th-TH" sz="1200" dirty="0" smtClean="0">
              <a:solidFill>
                <a:srgbClr val="FF0000"/>
              </a:solidFill>
            </a:endParaRPr>
          </a:p>
        </p:txBody>
      </p:sp>
      <p:sp>
        <p:nvSpPr>
          <p:cNvPr id="146" name="สี่เหลี่ยมผืนผ้า 145"/>
          <p:cNvSpPr/>
          <p:nvPr/>
        </p:nvSpPr>
        <p:spPr>
          <a:xfrm>
            <a:off x="8343014" y="3515272"/>
            <a:ext cx="19217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b="1" dirty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ตรวจสอบจำนวนการตอบแบบสอบถาม</a:t>
            </a:r>
            <a:r>
              <a:rPr lang="en-US" sz="1600" b="1" dirty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http://dev.dsd.go.th/r</a:t>
            </a:r>
            <a:endParaRPr lang="th-TH" sz="1600" b="1" dirty="0">
              <a:solidFill>
                <a:srgbClr val="00682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1" algn="ctr"/>
            <a:endParaRPr lang="th-TH" sz="1600" b="1" dirty="0">
              <a:solidFill>
                <a:srgbClr val="00682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7" name="สี่เหลี่ยมผืนผ้า 146"/>
          <p:cNvSpPr/>
          <p:nvPr/>
        </p:nvSpPr>
        <p:spPr>
          <a:xfrm>
            <a:off x="4112707" y="5836695"/>
            <a:ext cx="389790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1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@@@</a:t>
            </a:r>
            <a:r>
              <a:rPr lang="th-TH" sz="1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แจ้งผู้เข้ารับการฝึกอบรมที่ยังไม่ได้ตอบแบบสอบถาม</a:t>
            </a:r>
            <a:r>
              <a:rPr lang="en-US" sz="1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@@@</a:t>
            </a:r>
            <a:endParaRPr lang="th-TH" sz="1200" b="1" dirty="0" smtClean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8" name="สี่เหลี่ยมผืนผ้า 147"/>
          <p:cNvSpPr/>
          <p:nvPr/>
        </p:nvSpPr>
        <p:spPr>
          <a:xfrm>
            <a:off x="8497248" y="1604153"/>
            <a:ext cx="240876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1600" dirty="0" smtClean="0">
                <a:solidFill>
                  <a:srgbClr val="7030A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Export Data &gt;&gt;</a:t>
            </a:r>
            <a:r>
              <a:rPr lang="th-TH" sz="1600" dirty="0" smtClean="0">
                <a:solidFill>
                  <a:srgbClr val="7030A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1600" dirty="0" smtClean="0">
                <a:solidFill>
                  <a:srgbClr val="7030A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Excel Format</a:t>
            </a:r>
            <a:endParaRPr lang="th-TH" sz="1600" dirty="0" smtClean="0">
              <a:solidFill>
                <a:srgbClr val="7030A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9" name="สี่เหลี่ยมผืนผ้า 148"/>
          <p:cNvSpPr/>
          <p:nvPr/>
        </p:nvSpPr>
        <p:spPr>
          <a:xfrm>
            <a:off x="10019928" y="2974710"/>
            <a:ext cx="240876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dirty="0" smtClean="0">
                <a:solidFill>
                  <a:srgbClr val="7030A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ประมวลผล</a:t>
            </a:r>
          </a:p>
        </p:txBody>
      </p:sp>
      <p:pic>
        <p:nvPicPr>
          <p:cNvPr id="152" name="รูปภาพ 15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521" y="5140318"/>
            <a:ext cx="611448" cy="857072"/>
          </a:xfrm>
          <a:prstGeom prst="rect">
            <a:avLst/>
          </a:prstGeom>
        </p:spPr>
      </p:pic>
      <p:sp>
        <p:nvSpPr>
          <p:cNvPr id="153" name="สี่เหลี่ยมผืนผ้า 152"/>
          <p:cNvSpPr/>
          <p:nvPr/>
        </p:nvSpPr>
        <p:spPr>
          <a:xfrm>
            <a:off x="9615598" y="5888579"/>
            <a:ext cx="19727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200" dirty="0" smtClean="0">
                <a:solidFill>
                  <a:srgbClr val="FF0066"/>
                </a:solidFill>
              </a:rPr>
              <a:t>เจ้าหน้าที่ศูนย์ข้อมูลเทคโนโลยีสารสนเทศ ฯ</a:t>
            </a:r>
            <a:endParaRPr lang="th-TH" sz="1200" dirty="0">
              <a:solidFill>
                <a:srgbClr val="FF0066"/>
              </a:solidFill>
            </a:endParaRPr>
          </a:p>
        </p:txBody>
      </p:sp>
      <p:cxnSp>
        <p:nvCxnSpPr>
          <p:cNvPr id="155" name="ตัวเชื่อมต่อหักมุม 154"/>
          <p:cNvCxnSpPr>
            <a:endCxn id="152" idx="0"/>
          </p:cNvCxnSpPr>
          <p:nvPr/>
        </p:nvCxnSpPr>
        <p:spPr bwMode="auto">
          <a:xfrm>
            <a:off x="8992991" y="3549829"/>
            <a:ext cx="1867254" cy="1590489"/>
          </a:xfrm>
          <a:prstGeom prst="bentConnector2">
            <a:avLst/>
          </a:prstGeom>
          <a:ln>
            <a:headEnd type="none" w="med" len="med"/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8" name="สี่เหลี่ยมผืนผ้า 157"/>
          <p:cNvSpPr/>
          <p:nvPr/>
        </p:nvSpPr>
        <p:spPr>
          <a:xfrm>
            <a:off x="9858491" y="3700687"/>
            <a:ext cx="14820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b="1" dirty="0" smtClean="0">
                <a:solidFill>
                  <a:srgbClr val="00B05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หากระบบมีปัญหา</a:t>
            </a:r>
            <a:endParaRPr lang="th-TH" sz="1600" b="1" dirty="0">
              <a:solidFill>
                <a:srgbClr val="00B05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cxnSp>
        <p:nvCxnSpPr>
          <p:cNvPr id="174" name="ลูกศรเชื่อมต่อแบบตรง 173"/>
          <p:cNvCxnSpPr/>
          <p:nvPr/>
        </p:nvCxnSpPr>
        <p:spPr bwMode="auto">
          <a:xfrm flipV="1">
            <a:off x="10860245" y="2625251"/>
            <a:ext cx="0" cy="924578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5" name="สี่เหลี่ยมผืนผ้า 174"/>
          <p:cNvSpPr/>
          <p:nvPr/>
        </p:nvSpPr>
        <p:spPr>
          <a:xfrm>
            <a:off x="9491965" y="2909519"/>
            <a:ext cx="14820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b="1" dirty="0" smtClean="0">
                <a:solidFill>
                  <a:srgbClr val="00B05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หากไม่เข้าใจแบบสอบถาม</a:t>
            </a:r>
            <a:endParaRPr lang="th-TH" sz="1600" b="1" dirty="0">
              <a:solidFill>
                <a:srgbClr val="00B05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62936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/>
      <p:bldP spid="14" grpId="0"/>
      <p:bldP spid="19" grpId="0"/>
      <p:bldP spid="20" grpId="0"/>
      <p:bldP spid="21" grpId="0"/>
      <p:bldP spid="80" grpId="0" animBg="1"/>
      <p:bldP spid="135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7" grpId="0"/>
      <p:bldP spid="148" grpId="0"/>
      <p:bldP spid="149" grpId="0"/>
      <p:bldP spid="153" grpId="0"/>
      <p:bldP spid="158" grpId="0"/>
      <p:bldP spid="1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การสร้างรุ่นเพื่อให้ได้รหัสรุ่น</a:t>
            </a:r>
            <a:endParaRPr lang="th-TH" dirty="0"/>
          </a:p>
        </p:txBody>
      </p:sp>
      <p:grpSp>
        <p:nvGrpSpPr>
          <p:cNvPr id="18" name="กลุ่ม 17"/>
          <p:cNvGrpSpPr/>
          <p:nvPr/>
        </p:nvGrpSpPr>
        <p:grpSpPr>
          <a:xfrm>
            <a:off x="-300728" y="1388394"/>
            <a:ext cx="3742957" cy="2962812"/>
            <a:chOff x="-467782" y="1397187"/>
            <a:chExt cx="3742957" cy="2962812"/>
          </a:xfrm>
        </p:grpSpPr>
        <p:pic>
          <p:nvPicPr>
            <p:cNvPr id="10" name="รูปภาพ 9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1235" y="1397187"/>
              <a:ext cx="1210732" cy="122806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1" name="รูปภาพ 10" descr="illustration-of-business-woman-in-office_55322317.jpg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44779" y="3262978"/>
              <a:ext cx="880532" cy="848733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2" name="สี่เหลี่ยมผืนผ้า 11"/>
            <p:cNvSpPr/>
            <p:nvPr/>
          </p:nvSpPr>
          <p:spPr>
            <a:xfrm>
              <a:off x="-182033" y="4083000"/>
              <a:ext cx="240876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th-TH" sz="1200" dirty="0" smtClean="0">
                  <a:solidFill>
                    <a:srgbClr val="FF0066"/>
                  </a:solidFill>
                </a:rPr>
                <a:t>เจ้าหน้าที่แผน/ผู้สร้างข้อมูลรุ่นฝึก</a:t>
              </a:r>
            </a:p>
          </p:txBody>
        </p:sp>
        <p:sp>
          <p:nvSpPr>
            <p:cNvPr id="13" name="สี่เหลี่ยมผืนผ้า 12"/>
            <p:cNvSpPr/>
            <p:nvPr/>
          </p:nvSpPr>
          <p:spPr>
            <a:xfrm>
              <a:off x="866410" y="1990703"/>
              <a:ext cx="240876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th-TH" sz="1200" dirty="0" smtClean="0"/>
                <a:t>เลขรหัสรุ่น 5 หลัก</a:t>
              </a:r>
            </a:p>
          </p:txBody>
        </p:sp>
        <p:sp>
          <p:nvSpPr>
            <p:cNvPr id="14" name="สี่เหลี่ยมผืนผ้า 13"/>
            <p:cNvSpPr/>
            <p:nvPr/>
          </p:nvSpPr>
          <p:spPr>
            <a:xfrm>
              <a:off x="-467782" y="2670020"/>
              <a:ext cx="240876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th-TH" sz="1200" b="1" dirty="0" smtClean="0">
                  <a:solidFill>
                    <a:srgbClr val="00682F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สร้างรุ่น</a:t>
              </a:r>
            </a:p>
          </p:txBody>
        </p:sp>
        <p:cxnSp>
          <p:nvCxnSpPr>
            <p:cNvPr id="15" name="ตัวเชื่อมต่อหักมุม 14"/>
            <p:cNvCxnSpPr>
              <a:stCxn id="11" idx="0"/>
              <a:endCxn id="10" idx="2"/>
            </p:cNvCxnSpPr>
            <p:nvPr/>
          </p:nvCxnSpPr>
          <p:spPr bwMode="auto">
            <a:xfrm rot="16200000" flipV="1">
              <a:off x="641960" y="2719893"/>
              <a:ext cx="637727" cy="448444"/>
            </a:xfrm>
            <a:prstGeom prst="bentConnector3">
              <a:avLst/>
            </a:prstGeom>
            <a:ln>
              <a:headEnd type="none" w="med" len="med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ลูกศรขวา 15"/>
            <p:cNvSpPr/>
            <p:nvPr/>
          </p:nvSpPr>
          <p:spPr bwMode="auto">
            <a:xfrm>
              <a:off x="1447475" y="1970213"/>
              <a:ext cx="381326" cy="308648"/>
            </a:xfrm>
            <a:prstGeom prst="righ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</p:txBody>
        </p:sp>
      </p:grpSp>
      <p:pic>
        <p:nvPicPr>
          <p:cNvPr id="19" name="รูปภาพ 1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67545" y="1388394"/>
            <a:ext cx="3076190" cy="2552381"/>
          </a:xfrm>
          <a:prstGeom prst="rect">
            <a:avLst/>
          </a:prstGeom>
        </p:spPr>
      </p:pic>
      <p:pic>
        <p:nvPicPr>
          <p:cNvPr id="20" name="รูปภาพ 1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37200" y="3254185"/>
            <a:ext cx="6265910" cy="299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74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การสร้างรุ่นเพื่อให้ได้รหัสรุ่น</a:t>
            </a:r>
            <a:endParaRPr lang="th-TH" dirty="0"/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3835" y="1406611"/>
            <a:ext cx="10674622" cy="417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22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การสร้างรุ่นเพื่อให้ได้รหัสรุ่น</a:t>
            </a:r>
            <a:endParaRPr lang="th-TH" dirty="0"/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3835" y="1406611"/>
            <a:ext cx="10674622" cy="417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483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การสร้างรุ่นเพื่อให้ได้รหัสรุ่น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267" y="1081821"/>
            <a:ext cx="10363200" cy="5221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591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การสร้างรุ่นเพื่อให้ได้รหัสรุ่น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2914" y="1383971"/>
            <a:ext cx="9266686" cy="2524000"/>
          </a:xfrm>
          <a:prstGeom prst="rect">
            <a:avLst/>
          </a:prstGeom>
        </p:spPr>
      </p:pic>
      <p:sp>
        <p:nvSpPr>
          <p:cNvPr id="4" name="กล่องข้อความ 3"/>
          <p:cNvSpPr txBox="1"/>
          <p:nvPr/>
        </p:nvSpPr>
        <p:spPr>
          <a:xfrm>
            <a:off x="1110343" y="4332514"/>
            <a:ext cx="10156371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dirty="0" smtClean="0"/>
              <a:t>กรณีที่เคยสร้างรุ่นไว้ก่อนหน้านี้ จะทำอย่างไร</a:t>
            </a:r>
            <a:r>
              <a:rPr lang="en-US" dirty="0" smtClean="0"/>
              <a:t> ???</a:t>
            </a:r>
          </a:p>
          <a:p>
            <a:r>
              <a:rPr lang="th-TH" dirty="0" smtClean="0"/>
              <a:t>    </a:t>
            </a:r>
            <a:r>
              <a:rPr lang="th-TH" dirty="0" smtClean="0">
                <a:solidFill>
                  <a:srgbClr val="FF0000"/>
                </a:solidFill>
              </a:rPr>
              <a:t>คลิก ปุ่มแก้ไข และ บันทึกอีกครั้ง  ระบบจะสร้างรหัสรุ่น</a:t>
            </a:r>
            <a:endParaRPr lang="th-TH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942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วิทยากรแจ้งรหัสรุ่น</a:t>
            </a:r>
            <a:endParaRPr lang="th-TH" dirty="0"/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305" y="1692122"/>
            <a:ext cx="3281438" cy="3281438"/>
          </a:xfrm>
          <a:prstGeom prst="rect">
            <a:avLst/>
          </a:prstGeom>
        </p:spPr>
      </p:pic>
      <p:sp>
        <p:nvSpPr>
          <p:cNvPr id="4" name="สี่เหลี่ยมผืนผ้า 3"/>
          <p:cNvSpPr/>
          <p:nvPr/>
        </p:nvSpPr>
        <p:spPr>
          <a:xfrm>
            <a:off x="2286443" y="2316717"/>
            <a:ext cx="63060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2400" dirty="0" smtClean="0">
                <a:solidFill>
                  <a:srgbClr val="00682F"/>
                </a:solidFill>
              </a:rPr>
              <a:t>แจ้งรหัสรุ่น 5 หลัก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063342" y="3767959"/>
            <a:ext cx="20736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dirty="0">
                <a:solidFill>
                  <a:srgbClr val="FF0066"/>
                </a:solidFill>
              </a:rPr>
              <a:t>วิทยากร</a:t>
            </a:r>
          </a:p>
        </p:txBody>
      </p:sp>
      <p:sp>
        <p:nvSpPr>
          <p:cNvPr id="6" name="คำบรรยายภาพแบบวงรี 5"/>
          <p:cNvSpPr/>
          <p:nvPr/>
        </p:nvSpPr>
        <p:spPr bwMode="auto">
          <a:xfrm>
            <a:off x="7184571" y="1099457"/>
            <a:ext cx="2133600" cy="936172"/>
          </a:xfrm>
          <a:prstGeom prst="wedgeEllipseCallout">
            <a:avLst>
              <a:gd name="adj1" fmla="val -64003"/>
              <a:gd name="adj2" fmla="val 119388"/>
            </a:avLst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76001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4077305" y="4835060"/>
            <a:ext cx="240876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dirty="0" smtClean="0">
                <a:solidFill>
                  <a:srgbClr val="FF0066"/>
                </a:solidFill>
              </a:rPr>
              <a:t>ผู้เข้ารับการฝึกอบรม</a:t>
            </a:r>
          </a:p>
        </p:txBody>
      </p:sp>
    </p:spTree>
    <p:extLst>
      <p:ext uri="{BB962C8B-B14F-4D97-AF65-F5344CB8AC3E}">
        <p14:creationId xmlns:p14="http://schemas.microsoft.com/office/powerpoint/2010/main" val="195256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รูปภาพ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583" y="1372668"/>
            <a:ext cx="1051576" cy="1211610"/>
          </a:xfrm>
          <a:prstGeom prst="rect">
            <a:avLst/>
          </a:prstGeo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ระยะเวลาที่ต้องตอบแบบสอบถาม</a:t>
            </a:r>
            <a:endParaRPr lang="th-TH" dirty="0"/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391" y="2745472"/>
            <a:ext cx="1570264" cy="1508685"/>
          </a:xfrm>
          <a:prstGeom prst="rect">
            <a:avLst/>
          </a:prstGeom>
        </p:spPr>
      </p:pic>
      <p:sp>
        <p:nvSpPr>
          <p:cNvPr id="4" name="สี่เหลี่ยมผืนผ้า 3"/>
          <p:cNvSpPr/>
          <p:nvPr/>
        </p:nvSpPr>
        <p:spPr>
          <a:xfrm>
            <a:off x="1706133" y="4254157"/>
            <a:ext cx="22125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2000" dirty="0" smtClean="0">
                <a:solidFill>
                  <a:srgbClr val="FF0066"/>
                </a:solidFill>
              </a:rPr>
              <a:t>วันจบการฝึกอบรม</a:t>
            </a:r>
            <a:endParaRPr lang="th-TH" sz="2000" dirty="0">
              <a:solidFill>
                <a:srgbClr val="FF0066"/>
              </a:solidFill>
            </a:endParaRPr>
          </a:p>
        </p:txBody>
      </p:sp>
      <p:sp>
        <p:nvSpPr>
          <p:cNvPr id="5" name="ลูกศรขวา 4"/>
          <p:cNvSpPr/>
          <p:nvPr/>
        </p:nvSpPr>
        <p:spPr bwMode="auto">
          <a:xfrm>
            <a:off x="4560913" y="3290009"/>
            <a:ext cx="2079171" cy="419609"/>
          </a:xfrm>
          <a:prstGeom prst="rightArrow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99607" y="1859758"/>
            <a:ext cx="1619048" cy="885714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730" y="2745472"/>
            <a:ext cx="1570264" cy="1508685"/>
          </a:xfrm>
          <a:prstGeom prst="rect">
            <a:avLst/>
          </a:prstGeom>
        </p:spPr>
      </p:pic>
      <p:sp>
        <p:nvSpPr>
          <p:cNvPr id="8" name="สี่เหลี่ยมผืนผ้า 7"/>
          <p:cNvSpPr/>
          <p:nvPr/>
        </p:nvSpPr>
        <p:spPr>
          <a:xfrm>
            <a:off x="6735334" y="4254157"/>
            <a:ext cx="22125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2000" dirty="0" smtClean="0">
                <a:solidFill>
                  <a:schemeClr val="accent6">
                    <a:lumMod val="50000"/>
                  </a:schemeClr>
                </a:solidFill>
              </a:rPr>
              <a:t>วันตอบแบบสอบถาม</a:t>
            </a:r>
            <a:endParaRPr lang="th-TH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4220733" y="2935397"/>
            <a:ext cx="22125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2000" dirty="0" smtClean="0">
                <a:solidFill>
                  <a:srgbClr val="FF0066"/>
                </a:solidFill>
              </a:rPr>
              <a:t>ระยะเวลา</a:t>
            </a:r>
            <a:r>
              <a:rPr lang="en-US" sz="2000" dirty="0" smtClean="0">
                <a:solidFill>
                  <a:srgbClr val="FF0066"/>
                </a:solidFill>
              </a:rPr>
              <a:t>?????</a:t>
            </a:r>
            <a:endParaRPr lang="th-TH" sz="2000" dirty="0">
              <a:solidFill>
                <a:srgbClr val="FF0066"/>
              </a:solidFill>
            </a:endParaRPr>
          </a:p>
        </p:txBody>
      </p:sp>
      <p:pic>
        <p:nvPicPr>
          <p:cNvPr id="11" name="รูปภาพ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2946" y="1847828"/>
            <a:ext cx="1619048" cy="885714"/>
          </a:xfrm>
          <a:prstGeom prst="rect">
            <a:avLst/>
          </a:prstGeom>
        </p:spPr>
      </p:pic>
      <p:sp>
        <p:nvSpPr>
          <p:cNvPr id="12" name="คำบรรยายภาพแบบวงรี 11"/>
          <p:cNvSpPr/>
          <p:nvPr/>
        </p:nvSpPr>
        <p:spPr bwMode="auto">
          <a:xfrm>
            <a:off x="9702800" y="1180020"/>
            <a:ext cx="2133600" cy="936172"/>
          </a:xfrm>
          <a:prstGeom prst="wedgeEllipseCallout">
            <a:avLst>
              <a:gd name="adj1" fmla="val -89003"/>
              <a:gd name="adj2" fmla="val 90318"/>
            </a:avLst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จำรหัสรุ่นไม่ได้</a:t>
            </a:r>
          </a:p>
        </p:txBody>
      </p:sp>
    </p:spTree>
    <p:extLst>
      <p:ext uri="{BB962C8B-B14F-4D97-AF65-F5344CB8AC3E}">
        <p14:creationId xmlns:p14="http://schemas.microsoft.com/office/powerpoint/2010/main" val="55492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8" grpId="0"/>
      <p:bldP spid="9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รูปภาพ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526" y="4518639"/>
            <a:ext cx="1051576" cy="1211610"/>
          </a:xfrm>
          <a:prstGeom prst="rect">
            <a:avLst/>
          </a:prstGeo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ระยะเวลาที่ต้องตอบแบบสอบถาม</a:t>
            </a:r>
            <a:endParaRPr lang="th-TH" dirty="0"/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321" y="2997090"/>
            <a:ext cx="1034781" cy="1034781"/>
          </a:xfrm>
          <a:prstGeom prst="rect">
            <a:avLst/>
          </a:prstGeom>
        </p:spPr>
      </p:pic>
      <p:pic>
        <p:nvPicPr>
          <p:cNvPr id="14" name="รูปภาพ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526" y="1631646"/>
            <a:ext cx="1414817" cy="878676"/>
          </a:xfrm>
          <a:prstGeom prst="rect">
            <a:avLst/>
          </a:prstGeom>
        </p:spPr>
      </p:pic>
      <p:sp>
        <p:nvSpPr>
          <p:cNvPr id="15" name="วงเล็บปีกกาขวา 14"/>
          <p:cNvSpPr/>
          <p:nvPr/>
        </p:nvSpPr>
        <p:spPr bwMode="auto">
          <a:xfrm>
            <a:off x="3951514" y="1631646"/>
            <a:ext cx="1066800" cy="2254554"/>
          </a:xfrm>
          <a:prstGeom prst="rightBrace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16" name="แผนผังลำดับงาน: กระบวนการ 15"/>
          <p:cNvSpPr/>
          <p:nvPr/>
        </p:nvSpPr>
        <p:spPr bwMode="auto">
          <a:xfrm>
            <a:off x="5301342" y="2510322"/>
            <a:ext cx="2013857" cy="570335"/>
          </a:xfrm>
          <a:prstGeom prst="flowChartProcess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1800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ปุ่มสำหรับค้นหารหัสรุ่น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cxnSp>
        <p:nvCxnSpPr>
          <p:cNvPr id="20" name="ลูกศรเชื่อมต่อแบบตรง 19"/>
          <p:cNvCxnSpPr/>
          <p:nvPr/>
        </p:nvCxnSpPr>
        <p:spPr bwMode="auto">
          <a:xfrm>
            <a:off x="3534057" y="5138058"/>
            <a:ext cx="1179457" cy="0"/>
          </a:xfrm>
          <a:prstGeom prst="straightConnector1">
            <a:avLst/>
          </a:prstGeom>
          <a:ln>
            <a:headEnd type="none" w="med" len="med"/>
            <a:tailEnd type="triangle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1" name="รูปภาพ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631" y="4603446"/>
            <a:ext cx="907050" cy="907050"/>
          </a:xfrm>
          <a:prstGeom prst="rect">
            <a:avLst/>
          </a:prstGeom>
        </p:spPr>
      </p:pic>
      <p:sp>
        <p:nvSpPr>
          <p:cNvPr id="22" name="สี่เหลี่ยมผืนผ้า 21"/>
          <p:cNvSpPr/>
          <p:nvPr/>
        </p:nvSpPr>
        <p:spPr>
          <a:xfrm>
            <a:off x="4366238" y="5381976"/>
            <a:ext cx="16950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dirty="0">
                <a:solidFill>
                  <a:srgbClr val="FF0066"/>
                </a:solidFill>
              </a:rPr>
              <a:t>ผู้ประสานงาน</a:t>
            </a:r>
          </a:p>
        </p:txBody>
      </p:sp>
      <p:cxnSp>
        <p:nvCxnSpPr>
          <p:cNvPr id="23" name="ลูกศรเชื่อมต่อแบบตรง 22"/>
          <p:cNvCxnSpPr/>
          <p:nvPr/>
        </p:nvCxnSpPr>
        <p:spPr bwMode="auto">
          <a:xfrm>
            <a:off x="6061239" y="5138058"/>
            <a:ext cx="1179457" cy="0"/>
          </a:xfrm>
          <a:prstGeom prst="straightConnector1">
            <a:avLst/>
          </a:prstGeom>
          <a:ln>
            <a:headEnd type="none" w="med" len="med"/>
            <a:tailEnd type="triangle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4" name="รูปภาพ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210" y="4508920"/>
            <a:ext cx="1051576" cy="1211610"/>
          </a:xfrm>
          <a:prstGeom prst="rect">
            <a:avLst/>
          </a:prstGeom>
        </p:spPr>
      </p:pic>
      <p:sp>
        <p:nvSpPr>
          <p:cNvPr id="25" name="สี่เหลี่ยมผืนผ้า 24"/>
          <p:cNvSpPr/>
          <p:nvPr/>
        </p:nvSpPr>
        <p:spPr>
          <a:xfrm>
            <a:off x="7570474" y="4729303"/>
            <a:ext cx="753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600" dirty="0">
                <a:latin typeface="Times New Roman" panose="02020603050405020304" pitchFamily="18" charset="0"/>
              </a:rPr>
              <a:t>76001</a:t>
            </a:r>
          </a:p>
        </p:txBody>
      </p:sp>
      <p:cxnSp>
        <p:nvCxnSpPr>
          <p:cNvPr id="26" name="ลูกศรเชื่อมต่อแบบตรง 25"/>
          <p:cNvCxnSpPr/>
          <p:nvPr/>
        </p:nvCxnSpPr>
        <p:spPr bwMode="auto">
          <a:xfrm>
            <a:off x="8641153" y="5124444"/>
            <a:ext cx="1179457" cy="0"/>
          </a:xfrm>
          <a:prstGeom prst="straightConnector1">
            <a:avLst/>
          </a:prstGeom>
          <a:ln>
            <a:headEnd type="none" w="med" len="med"/>
            <a:tailEnd type="triangle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7" name="รูปภาพ 2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820610" y="4537299"/>
            <a:ext cx="1619048" cy="885714"/>
          </a:xfrm>
          <a:prstGeom prst="rect">
            <a:avLst/>
          </a:prstGeom>
        </p:spPr>
      </p:pic>
      <p:pic>
        <p:nvPicPr>
          <p:cNvPr id="28" name="รูปภาพ 2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65969" y="4710279"/>
            <a:ext cx="537693" cy="365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027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2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การตอบแบบสอบถามในระบบผ่านโทรศัพท์มือถือ</a:t>
            </a:r>
            <a:r>
              <a:rPr lang="en-US" dirty="0" smtClean="0"/>
              <a:t>,Tablet</a:t>
            </a:r>
            <a:endParaRPr lang="th-TH" dirty="0"/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64" y="1765747"/>
            <a:ext cx="1630595" cy="1630595"/>
          </a:xfrm>
          <a:prstGeom prst="rect">
            <a:avLst/>
          </a:prstGeom>
        </p:spPr>
      </p:pic>
      <p:pic>
        <p:nvPicPr>
          <p:cNvPr id="14" name="รูปภาพ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196" y="3820886"/>
            <a:ext cx="1174930" cy="1518990"/>
          </a:xfrm>
          <a:prstGeom prst="rect">
            <a:avLst/>
          </a:prstGeom>
        </p:spPr>
      </p:pic>
      <p:sp>
        <p:nvSpPr>
          <p:cNvPr id="15" name="วงเล็บปีกกาขวา 14"/>
          <p:cNvSpPr/>
          <p:nvPr/>
        </p:nvSpPr>
        <p:spPr bwMode="auto">
          <a:xfrm>
            <a:off x="2143816" y="2286000"/>
            <a:ext cx="501412" cy="2414124"/>
          </a:xfrm>
          <a:prstGeom prst="rightBrace">
            <a:avLst>
              <a:gd name="adj1" fmla="val 8333"/>
              <a:gd name="adj2" fmla="val 49517"/>
            </a:avLst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16" name="กล่องข้อความ 15"/>
          <p:cNvSpPr txBox="1"/>
          <p:nvPr/>
        </p:nvSpPr>
        <p:spPr>
          <a:xfrm>
            <a:off x="3200399" y="2166257"/>
            <a:ext cx="8262257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สามารถเข้าระบบได้ 2 ทาง คือ</a:t>
            </a:r>
          </a:p>
          <a:p>
            <a:pPr marL="514350" indent="-514350">
              <a:buAutoNum type="arabicPeriod"/>
            </a:pPr>
            <a:r>
              <a:rPr lang="th-TH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พิมพ์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URL</a:t>
            </a:r>
            <a:r>
              <a:rPr lang="th-TH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  <a:hlinkClick r:id="rId4"/>
              </a:rPr>
              <a:t>http://dev.dsd.go.th/q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(</a:t>
            </a:r>
            <a:r>
              <a:rPr lang="th-TH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พิมพ์แค่</a:t>
            </a:r>
            <a:r>
              <a:rPr lang="en-US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dev.dsd.go.th/q</a:t>
            </a:r>
            <a:r>
              <a:rPr lang="th-TH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ก็ได้</a:t>
            </a:r>
            <a:r>
              <a:rPr lang="th-TH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 ผ่าน 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Browser</a:t>
            </a:r>
            <a:r>
              <a:rPr lang="th-TH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ในเครื่องเช่น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Safari , Chrome , Firefox</a:t>
            </a:r>
          </a:p>
          <a:p>
            <a:pPr marL="514350" indent="-514350">
              <a:buAutoNum type="arabicPeriod"/>
            </a:pPr>
            <a:endParaRPr lang="th-TH" sz="3200" dirty="0" smtClean="0">
              <a:solidFill>
                <a:schemeClr val="accent4">
                  <a:lumMod val="60000"/>
                  <a:lumOff val="4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514350" indent="-514350">
              <a:buAutoNum type="arabicPeriod"/>
            </a:pPr>
            <a:r>
              <a:rPr lang="th-TH" sz="3200" dirty="0" smtClean="0">
                <a:solidFill>
                  <a:srgbClr val="FF00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ใช้กล้องสแกน</a:t>
            </a:r>
            <a:r>
              <a:rPr lang="en-US" sz="3200" dirty="0" smtClean="0">
                <a:solidFill>
                  <a:srgbClr val="FF00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QR Code</a:t>
            </a:r>
            <a:r>
              <a:rPr lang="th-TH" sz="3200" dirty="0" smtClean="0">
                <a:solidFill>
                  <a:srgbClr val="FF00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3200" dirty="0" smtClean="0">
                <a:solidFill>
                  <a:srgbClr val="FF00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                  </a:t>
            </a:r>
            <a:r>
              <a:rPr lang="th-TH" sz="3200" dirty="0" smtClean="0">
                <a:solidFill>
                  <a:srgbClr val="FF00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ผ่าน</a:t>
            </a:r>
            <a:endParaRPr lang="en-US" sz="3200" dirty="0" smtClean="0">
              <a:solidFill>
                <a:srgbClr val="FF0066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514350" indent="-514350">
              <a:buAutoNum type="arabicPeriod"/>
            </a:pPr>
            <a:endParaRPr lang="th-TH" sz="3200" dirty="0">
              <a:solidFill>
                <a:schemeClr val="accent4">
                  <a:lumMod val="60000"/>
                  <a:lumOff val="4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17" name="รูปภาพ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193" y="3820886"/>
            <a:ext cx="910190" cy="923981"/>
          </a:xfrm>
          <a:prstGeom prst="rect">
            <a:avLst/>
          </a:prstGeom>
        </p:spPr>
      </p:pic>
      <p:pic>
        <p:nvPicPr>
          <p:cNvPr id="18" name="รูปภาพ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748" y="3949009"/>
            <a:ext cx="19431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290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การตอบแบบสอบถามในระบบผ่านโทรศัพท์มือถือ</a:t>
            </a:r>
            <a:r>
              <a:rPr lang="en-US" dirty="0" smtClean="0"/>
              <a:t>,Tablet</a:t>
            </a:r>
            <a:endParaRPr lang="th-TH" dirty="0"/>
          </a:p>
        </p:txBody>
      </p:sp>
      <p:sp>
        <p:nvSpPr>
          <p:cNvPr id="16" name="กล่องข้อความ 15"/>
          <p:cNvSpPr txBox="1"/>
          <p:nvPr/>
        </p:nvSpPr>
        <p:spPr>
          <a:xfrm>
            <a:off x="430591" y="1153885"/>
            <a:ext cx="82622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endParaRPr lang="th-TH" sz="3200" dirty="0" smtClean="0">
              <a:solidFill>
                <a:schemeClr val="accent4">
                  <a:lumMod val="60000"/>
                  <a:lumOff val="4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sz="3200" dirty="0" smtClean="0">
                <a:solidFill>
                  <a:srgbClr val="FF00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ใช้กล้องสแกน</a:t>
            </a:r>
            <a:r>
              <a:rPr lang="en-US" sz="3200" dirty="0" smtClean="0">
                <a:solidFill>
                  <a:srgbClr val="FF00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QR Code</a:t>
            </a:r>
            <a:r>
              <a:rPr lang="th-TH" sz="3200" dirty="0" smtClean="0">
                <a:solidFill>
                  <a:srgbClr val="FF00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3200" dirty="0" smtClean="0">
                <a:solidFill>
                  <a:srgbClr val="FF00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        </a:t>
            </a:r>
            <a:r>
              <a:rPr lang="th-TH" sz="3200" dirty="0" smtClean="0">
                <a:solidFill>
                  <a:srgbClr val="FF00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ผ่าน</a:t>
            </a:r>
            <a:endParaRPr lang="en-US" sz="3200" dirty="0" smtClean="0">
              <a:solidFill>
                <a:srgbClr val="FF0066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514350" indent="-514350">
              <a:buAutoNum type="arabicPeriod"/>
            </a:pPr>
            <a:endParaRPr lang="th-TH" sz="3200" dirty="0">
              <a:solidFill>
                <a:schemeClr val="accent4">
                  <a:lumMod val="60000"/>
                  <a:lumOff val="4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17" name="รูปภาพ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4335" y="1360715"/>
            <a:ext cx="910190" cy="923981"/>
          </a:xfrm>
          <a:prstGeom prst="rect">
            <a:avLst/>
          </a:prstGeom>
        </p:spPr>
      </p:pic>
      <p:pic>
        <p:nvPicPr>
          <p:cNvPr id="18" name="รูปภาพ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834" y="1272324"/>
            <a:ext cx="1193322" cy="1216720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4" cstate="print"/>
          <a:srcRect b="22436"/>
          <a:stretch/>
        </p:blipFill>
        <p:spPr>
          <a:xfrm>
            <a:off x="80978" y="2601684"/>
            <a:ext cx="2887053" cy="3980387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99295" y="2601684"/>
            <a:ext cx="3203721" cy="3308629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 rotWithShape="1">
          <a:blip r:embed="rId6" cstate="print"/>
          <a:srcRect b="27383"/>
          <a:stretch/>
        </p:blipFill>
        <p:spPr>
          <a:xfrm>
            <a:off x="6234280" y="2601684"/>
            <a:ext cx="2978747" cy="3844866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44290" y="2601684"/>
            <a:ext cx="2860327" cy="349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09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หน้าจอระบบ</a:t>
            </a:r>
            <a:endParaRPr lang="th-TH" dirty="0"/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753" y="1607626"/>
            <a:ext cx="2957653" cy="3944427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1939221" y="5438244"/>
            <a:ext cx="12939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มือถือ</a:t>
            </a:r>
            <a:endParaRPr lang="th-TH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8742983" y="5100205"/>
            <a:ext cx="2251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Tablet</a:t>
            </a:r>
            <a:endParaRPr lang="th-TH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3" name="กลุ่ม 2"/>
          <p:cNvGrpSpPr/>
          <p:nvPr/>
        </p:nvGrpSpPr>
        <p:grpSpPr>
          <a:xfrm>
            <a:off x="1011417" y="1495954"/>
            <a:ext cx="3648433" cy="3806710"/>
            <a:chOff x="1011417" y="1495954"/>
            <a:chExt cx="3648433" cy="3806710"/>
          </a:xfrm>
        </p:grpSpPr>
        <p:pic>
          <p:nvPicPr>
            <p:cNvPr id="4" name="รูปภาพ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1417" y="1495954"/>
              <a:ext cx="3648433" cy="3806710"/>
            </a:xfrm>
            <a:prstGeom prst="rect">
              <a:avLst/>
            </a:prstGeom>
          </p:spPr>
        </p:pic>
        <p:pic>
          <p:nvPicPr>
            <p:cNvPr id="11" name="รูปภาพ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8320" y="1970165"/>
              <a:ext cx="1541929" cy="2863091"/>
            </a:xfrm>
            <a:prstGeom prst="rect">
              <a:avLst/>
            </a:prstGeom>
          </p:spPr>
        </p:pic>
      </p:grpSp>
      <p:grpSp>
        <p:nvGrpSpPr>
          <p:cNvPr id="5" name="กลุ่ม 4"/>
          <p:cNvGrpSpPr/>
          <p:nvPr/>
        </p:nvGrpSpPr>
        <p:grpSpPr>
          <a:xfrm>
            <a:off x="4735110" y="1146735"/>
            <a:ext cx="4876800" cy="4876800"/>
            <a:chOff x="4735110" y="1146735"/>
            <a:chExt cx="4876800" cy="4876800"/>
          </a:xfrm>
        </p:grpSpPr>
        <p:pic>
          <p:nvPicPr>
            <p:cNvPr id="6" name="รูปภาพ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5110" y="1146735"/>
              <a:ext cx="4876800" cy="4876800"/>
            </a:xfrm>
            <a:prstGeom prst="rect">
              <a:avLst/>
            </a:prstGeom>
          </p:spPr>
        </p:pic>
        <p:pic>
          <p:nvPicPr>
            <p:cNvPr id="12" name="รูปภาพ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9288" y="1607626"/>
              <a:ext cx="2957654" cy="3944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7678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20" y="1189821"/>
            <a:ext cx="2826717" cy="5029200"/>
          </a:xfrm>
          <a:prstGeom prst="rect">
            <a:avLst/>
          </a:prstGeom>
        </p:spPr>
      </p:pic>
      <p:sp>
        <p:nvSpPr>
          <p:cNvPr id="4" name="สี่เหลี่ยมผืนผ้า 3"/>
          <p:cNvSpPr/>
          <p:nvPr/>
        </p:nvSpPr>
        <p:spPr bwMode="auto">
          <a:xfrm>
            <a:off x="5916057" y="1817783"/>
            <a:ext cx="3899971" cy="638979"/>
          </a:xfrm>
          <a:prstGeom prst="rect">
            <a:avLst/>
          </a:prstGeom>
          <a:solidFill>
            <a:srgbClr val="99FFCC"/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3200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ตอบแบบสอบถาม</a:t>
            </a:r>
            <a:endParaRPr kumimoji="0" lang="th-TH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5" name="สี่เหลี่ยมผืนผ้า 4"/>
          <p:cNvSpPr/>
          <p:nvPr/>
        </p:nvSpPr>
        <p:spPr bwMode="auto">
          <a:xfrm>
            <a:off x="5916057" y="3065442"/>
            <a:ext cx="3899971" cy="638979"/>
          </a:xfrm>
          <a:prstGeom prst="rect">
            <a:avLst/>
          </a:prstGeom>
          <a:solidFill>
            <a:srgbClr val="FF99FF"/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3200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ค้นหารหัสรุ่นฝึกอบรม</a:t>
            </a:r>
            <a:endParaRPr kumimoji="0" lang="th-TH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 bwMode="auto">
          <a:xfrm>
            <a:off x="5916057" y="4313101"/>
            <a:ext cx="3899971" cy="6389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3200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สำหรับเจ้าหน้าที่ฯ</a:t>
            </a:r>
            <a:endParaRPr kumimoji="0" lang="th-TH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cxnSp>
        <p:nvCxnSpPr>
          <p:cNvPr id="8" name="ตัวเชื่อมต่อหักมุม 7"/>
          <p:cNvCxnSpPr>
            <a:stCxn id="3" idx="3"/>
            <a:endCxn id="4" idx="1"/>
          </p:cNvCxnSpPr>
          <p:nvPr/>
        </p:nvCxnSpPr>
        <p:spPr bwMode="auto">
          <a:xfrm flipV="1">
            <a:off x="3341137" y="2137273"/>
            <a:ext cx="2574920" cy="1567148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ตัวเชื่อมต่อหักมุม 9"/>
          <p:cNvCxnSpPr>
            <a:stCxn id="3" idx="3"/>
            <a:endCxn id="5" idx="1"/>
          </p:cNvCxnSpPr>
          <p:nvPr/>
        </p:nvCxnSpPr>
        <p:spPr bwMode="auto">
          <a:xfrm flipV="1">
            <a:off x="3341137" y="3384932"/>
            <a:ext cx="2574920" cy="319489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ตัวเชื่อมต่อหักมุม 11"/>
          <p:cNvCxnSpPr>
            <a:stCxn id="3" idx="3"/>
            <a:endCxn id="6" idx="1"/>
          </p:cNvCxnSpPr>
          <p:nvPr/>
        </p:nvCxnSpPr>
        <p:spPr bwMode="auto">
          <a:xfrm>
            <a:off x="3341137" y="3704421"/>
            <a:ext cx="2574920" cy="928170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165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เนื้อหาแบบสอบถาม</a:t>
            </a:r>
            <a:endParaRPr lang="th-TH" dirty="0"/>
          </a:p>
        </p:txBody>
      </p:sp>
      <p:pic>
        <p:nvPicPr>
          <p:cNvPr id="14" name="ตัวแทนเนื้อหา 1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67" y="1273629"/>
            <a:ext cx="5821033" cy="4648202"/>
          </a:xfrm>
        </p:spPr>
      </p:pic>
      <p:sp>
        <p:nvSpPr>
          <p:cNvPr id="15" name="ตัวแทนเนื้อหา 1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th-TH" dirty="0" smtClean="0"/>
              <a:t>ส่วนที่ 1 ข้อมูลทั่วไป</a:t>
            </a:r>
          </a:p>
          <a:p>
            <a:pPr lvl="1"/>
            <a:r>
              <a:rPr lang="th-TH" dirty="0" smtClean="0"/>
              <a:t>ชื่อ-สกุล</a:t>
            </a:r>
          </a:p>
          <a:p>
            <a:pPr lvl="1"/>
            <a:r>
              <a:rPr lang="th-TH" dirty="0" smtClean="0"/>
              <a:t>เลขบัตรประชาชน</a:t>
            </a:r>
          </a:p>
          <a:p>
            <a:pPr lvl="1"/>
            <a:r>
              <a:rPr lang="th-TH" dirty="0" smtClean="0"/>
              <a:t>เบอร์โทรศัพท์</a:t>
            </a:r>
          </a:p>
          <a:p>
            <a:pPr lvl="1"/>
            <a:r>
              <a:rPr lang="th-TH" u="sng" dirty="0" smtClean="0">
                <a:solidFill>
                  <a:srgbClr val="7030A0"/>
                </a:solidFill>
              </a:rPr>
              <a:t>รหัสรุ่นที่ฝึกอบรม</a:t>
            </a:r>
          </a:p>
          <a:p>
            <a:pPr lvl="1"/>
            <a:r>
              <a:rPr lang="th-TH" dirty="0"/>
              <a:t>สถานภาพการมีงานทำ</a:t>
            </a:r>
            <a:r>
              <a:rPr lang="th-TH" u="sng" dirty="0">
                <a:solidFill>
                  <a:srgbClr val="FF0000"/>
                </a:solidFill>
              </a:rPr>
              <a:t>ก่อน</a:t>
            </a:r>
            <a:r>
              <a:rPr lang="th-TH" dirty="0"/>
              <a:t>เข้าอบรม</a:t>
            </a:r>
          </a:p>
          <a:p>
            <a:pPr lvl="1"/>
            <a:r>
              <a:rPr lang="th-TH" dirty="0"/>
              <a:t>สถานภาพการมีงานทำ</a:t>
            </a:r>
            <a:r>
              <a:rPr lang="th-TH" u="sng" dirty="0">
                <a:solidFill>
                  <a:srgbClr val="FF0000"/>
                </a:solidFill>
              </a:rPr>
              <a:t>หลัง</a:t>
            </a:r>
            <a:r>
              <a:rPr lang="th-TH" dirty="0"/>
              <a:t>ผ่านการ</a:t>
            </a:r>
            <a:r>
              <a:rPr lang="th-TH" dirty="0" smtClean="0"/>
              <a:t>อบรม</a:t>
            </a:r>
          </a:p>
          <a:p>
            <a:pPr lvl="1"/>
            <a:r>
              <a:rPr lang="th-TH" dirty="0" smtClean="0">
                <a:solidFill>
                  <a:srgbClr val="0B11F9"/>
                </a:solidFill>
              </a:rPr>
              <a:t>(เพิ่มเติม คลิกค้นหา สำหรับ กรณีที่จำรหัสรุ่นไม่ได้)</a:t>
            </a:r>
            <a:endParaRPr lang="th-TH" dirty="0">
              <a:solidFill>
                <a:srgbClr val="0B11F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034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>
                <a:solidFill>
                  <a:srgbClr val="0B11F9"/>
                </a:solidFill>
              </a:rPr>
              <a:t>กรณีที่จำรหัสรุ่นไม่ได้</a:t>
            </a:r>
            <a:endParaRPr lang="th-TH" dirty="0"/>
          </a:p>
        </p:txBody>
      </p:sp>
      <p:pic>
        <p:nvPicPr>
          <p:cNvPr id="9" name="รูปภาพ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9" y="2187152"/>
            <a:ext cx="5866667" cy="2371429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314" y="1153070"/>
            <a:ext cx="5814522" cy="926515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0647" y="1069335"/>
            <a:ext cx="3517234" cy="4978116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085209" y="1153070"/>
            <a:ext cx="3021748" cy="489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94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เนื้อหาแบบสอบถาม</a:t>
            </a:r>
            <a:endParaRPr lang="th-TH" dirty="0"/>
          </a:p>
        </p:txBody>
      </p:sp>
      <p:sp>
        <p:nvSpPr>
          <p:cNvPr id="15" name="ตัวแทนเนื้อหา 1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th-TH" dirty="0" smtClean="0"/>
              <a:t>ส่วนที่ 2 ผลผลิต/ผลลัพธ์</a:t>
            </a:r>
          </a:p>
          <a:p>
            <a:pPr lvl="1"/>
            <a:r>
              <a:rPr lang="th-TH" dirty="0" smtClean="0"/>
              <a:t>แยกตามหลักสูตรการฝึกอบรม</a:t>
            </a:r>
          </a:p>
          <a:p>
            <a:pPr lvl="2"/>
            <a:r>
              <a:rPr lang="th-TH" dirty="0" smtClean="0">
                <a:solidFill>
                  <a:srgbClr val="0B11F9"/>
                </a:solidFill>
              </a:rPr>
              <a:t>เตรียมเข้าทำงาน</a:t>
            </a:r>
          </a:p>
          <a:p>
            <a:pPr lvl="2"/>
            <a:r>
              <a:rPr lang="th-TH" dirty="0" smtClean="0">
                <a:solidFill>
                  <a:srgbClr val="0B11F9"/>
                </a:solidFill>
              </a:rPr>
              <a:t>ยกระดับฝีมือแรงงาน</a:t>
            </a:r>
          </a:p>
          <a:p>
            <a:pPr lvl="2"/>
            <a:r>
              <a:rPr lang="th-TH" dirty="0" smtClean="0">
                <a:solidFill>
                  <a:srgbClr val="0B11F9"/>
                </a:solidFill>
              </a:rPr>
              <a:t>อาชีพเสริม/เปลี่ยนสาขาอาชีพ</a:t>
            </a:r>
            <a:endParaRPr lang="th-TH" dirty="0">
              <a:solidFill>
                <a:srgbClr val="0B11F9"/>
              </a:solidFill>
            </a:endParaRPr>
          </a:p>
        </p:txBody>
      </p:sp>
      <p:pic>
        <p:nvPicPr>
          <p:cNvPr id="4" name="ตัวแทนเนื้อหา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80" y="1896985"/>
            <a:ext cx="5510114" cy="2816529"/>
          </a:xfrm>
        </p:spPr>
      </p:pic>
      <p:sp>
        <p:nvSpPr>
          <p:cNvPr id="5" name="กล่องข้อความ 4"/>
          <p:cNvSpPr txBox="1"/>
          <p:nvPr/>
        </p:nvSpPr>
        <p:spPr>
          <a:xfrm>
            <a:off x="6302829" y="4103915"/>
            <a:ext cx="5279571" cy="5232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dirty="0" smtClean="0"/>
              <a:t>เมื่อเลือก แต่ละตัวเลือก จะมีคำถามแตกต่างกันออกไป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8350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3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การตอบแบบสอบถามในระบบผ่านเครื่องคอมพิวเตอร์ </a:t>
            </a:r>
            <a:r>
              <a:rPr lang="en-US" dirty="0" smtClean="0"/>
              <a:t>PC </a:t>
            </a:r>
            <a:r>
              <a:rPr lang="th-TH" dirty="0" smtClean="0"/>
              <a:t>หรือ</a:t>
            </a:r>
            <a:r>
              <a:rPr lang="en-US" dirty="0" smtClean="0"/>
              <a:t> Notebook</a:t>
            </a:r>
            <a:endParaRPr lang="th-TH" dirty="0"/>
          </a:p>
        </p:txBody>
      </p:sp>
      <p:sp>
        <p:nvSpPr>
          <p:cNvPr id="16" name="กล่องข้อความ 15"/>
          <p:cNvSpPr txBox="1"/>
          <p:nvPr/>
        </p:nvSpPr>
        <p:spPr>
          <a:xfrm>
            <a:off x="2677885" y="3766457"/>
            <a:ext cx="82622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พิมพ์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URL</a:t>
            </a:r>
            <a:r>
              <a:rPr lang="th-TH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  <a:hlinkClick r:id="rId2"/>
              </a:rPr>
              <a:t>http://dev.dsd.go.th/q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(</a:t>
            </a:r>
            <a:r>
              <a:rPr lang="th-TH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พิมพ์แค่</a:t>
            </a:r>
            <a:r>
              <a:rPr lang="en-US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dev.dsd.go.th/q</a:t>
            </a:r>
            <a:r>
              <a:rPr lang="th-TH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ก็ได้</a:t>
            </a:r>
            <a:r>
              <a:rPr lang="th-TH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 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ผ่าน 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Browser</a:t>
            </a:r>
            <a:r>
              <a:rPr lang="th-TH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ในเครื่องเช่น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Safari , Chrome , Firefox , IE</a:t>
            </a:r>
          </a:p>
          <a:p>
            <a:pPr marL="514350" indent="-514350">
              <a:buAutoNum type="arabicPeriod"/>
            </a:pPr>
            <a:endParaRPr lang="th-TH" sz="3200" dirty="0" smtClean="0">
              <a:solidFill>
                <a:schemeClr val="accent4">
                  <a:lumMod val="60000"/>
                  <a:lumOff val="4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9" name="รูปภาพ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031" y="1927052"/>
            <a:ext cx="2424539" cy="150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9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ชื่อเรื่อง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การตรวจสอบจำนวนการตอบแบบสอบถามในแต่ละรุ่น</a:t>
            </a:r>
            <a:endParaRPr lang="th-TH" dirty="0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070231" y="3865618"/>
            <a:ext cx="25734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600" b="1" dirty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ตรวจสอบจำนวนการตอบแบบสอบถาม</a:t>
            </a:r>
            <a:r>
              <a:rPr lang="en-US" sz="1600" b="1" dirty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http://dev.dsd.go.th/r</a:t>
            </a:r>
            <a:endParaRPr lang="th-TH" sz="1600" b="1" dirty="0">
              <a:solidFill>
                <a:srgbClr val="00682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1" algn="ctr"/>
            <a:endParaRPr lang="th-TH" sz="1600" b="1" dirty="0">
              <a:solidFill>
                <a:srgbClr val="00682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grpSp>
        <p:nvGrpSpPr>
          <p:cNvPr id="2" name="กลุ่ม 1"/>
          <p:cNvGrpSpPr/>
          <p:nvPr/>
        </p:nvGrpSpPr>
        <p:grpSpPr>
          <a:xfrm>
            <a:off x="469342" y="1348616"/>
            <a:ext cx="6289442" cy="4833812"/>
            <a:chOff x="469342" y="1348616"/>
            <a:chExt cx="6289442" cy="4833812"/>
          </a:xfrm>
        </p:grpSpPr>
        <p:pic>
          <p:nvPicPr>
            <p:cNvPr id="10" name="รูปภาพ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7632" y="2740505"/>
              <a:ext cx="1431152" cy="1431152"/>
            </a:xfrm>
            <a:prstGeom prst="rect">
              <a:avLst/>
            </a:prstGeom>
          </p:spPr>
        </p:pic>
        <p:pic>
          <p:nvPicPr>
            <p:cNvPr id="11" name="รูปภาพ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8795" y="2857987"/>
              <a:ext cx="837823" cy="1030111"/>
            </a:xfrm>
            <a:prstGeom prst="rect">
              <a:avLst/>
            </a:prstGeom>
          </p:spPr>
        </p:pic>
        <p:cxnSp>
          <p:nvCxnSpPr>
            <p:cNvPr id="12" name="ตัวเชื่อมต่อหักมุม 11"/>
            <p:cNvCxnSpPr>
              <a:stCxn id="28" idx="2"/>
              <a:endCxn id="15" idx="1"/>
            </p:cNvCxnSpPr>
            <p:nvPr/>
          </p:nvCxnSpPr>
          <p:spPr bwMode="auto">
            <a:xfrm rot="5400000" flipH="1">
              <a:off x="2523148" y="1268677"/>
              <a:ext cx="1562299" cy="4985803"/>
            </a:xfrm>
            <a:prstGeom prst="bentConnector4">
              <a:avLst>
                <a:gd name="adj1" fmla="val -71768"/>
                <a:gd name="adj2" fmla="val 104585"/>
              </a:avLst>
            </a:prstGeom>
            <a:ln>
              <a:headEnd type="none" w="med" len="med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สี่เหลี่ยมผืนผ้า 13"/>
            <p:cNvSpPr/>
            <p:nvPr/>
          </p:nvSpPr>
          <p:spPr>
            <a:xfrm>
              <a:off x="469342" y="5813096"/>
              <a:ext cx="514711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en-US" sz="1800" b="1" dirty="0" smtClean="0">
                  <a:solidFill>
                    <a:srgbClr val="FF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@@@</a:t>
              </a:r>
              <a:r>
                <a:rPr lang="th-TH" sz="1800" b="1" dirty="0" smtClean="0">
                  <a:solidFill>
                    <a:srgbClr val="FF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แจ้งผู้เข้ารับการฝึกอบรมที่ยังไม่ได้ตอบแบบสอบถาม</a:t>
              </a:r>
              <a:r>
                <a:rPr lang="en-US" sz="1800" b="1" dirty="0" smtClean="0">
                  <a:solidFill>
                    <a:srgbClr val="FF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@@@</a:t>
              </a:r>
              <a:endParaRPr lang="th-TH" sz="18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pic>
          <p:nvPicPr>
            <p:cNvPr id="15" name="รูปภาพ 1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1396" y="2537571"/>
              <a:ext cx="1619048" cy="885714"/>
            </a:xfrm>
            <a:prstGeom prst="rect">
              <a:avLst/>
            </a:prstGeom>
          </p:spPr>
        </p:pic>
        <p:pic>
          <p:nvPicPr>
            <p:cNvPr id="16" name="รูปภาพ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1943" y="2832547"/>
              <a:ext cx="1034781" cy="1034781"/>
            </a:xfrm>
            <a:prstGeom prst="rect">
              <a:avLst/>
            </a:prstGeom>
          </p:spPr>
        </p:pic>
        <p:pic>
          <p:nvPicPr>
            <p:cNvPr id="17" name="รูปภาพ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2107" y="1348616"/>
              <a:ext cx="1414817" cy="878676"/>
            </a:xfrm>
            <a:prstGeom prst="rect">
              <a:avLst/>
            </a:prstGeom>
          </p:spPr>
        </p:pic>
        <p:cxnSp>
          <p:nvCxnSpPr>
            <p:cNvPr id="18" name="ตัวเชื่อมต่อหักมุม 17"/>
            <p:cNvCxnSpPr>
              <a:stCxn id="17" idx="3"/>
            </p:cNvCxnSpPr>
            <p:nvPr/>
          </p:nvCxnSpPr>
          <p:spPr bwMode="auto">
            <a:xfrm>
              <a:off x="3426924" y="1787954"/>
              <a:ext cx="1423183" cy="1222433"/>
            </a:xfrm>
            <a:prstGeom prst="bentConnector2">
              <a:avLst/>
            </a:prstGeom>
            <a:ln>
              <a:headEnd type="none" w="med" len="med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ตัวเชื่อมต่อหักมุม 18"/>
            <p:cNvCxnSpPr/>
            <p:nvPr/>
          </p:nvCxnSpPr>
          <p:spPr bwMode="auto">
            <a:xfrm>
              <a:off x="3741512" y="3350063"/>
              <a:ext cx="613594" cy="175379"/>
            </a:xfrm>
            <a:prstGeom prst="bentConnector3">
              <a:avLst/>
            </a:prstGeom>
            <a:ln>
              <a:headEnd type="none" w="med" len="med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ตัวเชื่อมต่อหักมุม 19"/>
            <p:cNvCxnSpPr/>
            <p:nvPr/>
          </p:nvCxnSpPr>
          <p:spPr bwMode="auto">
            <a:xfrm rot="5400000" flipH="1" flipV="1">
              <a:off x="4179916" y="3923075"/>
              <a:ext cx="552768" cy="787614"/>
            </a:xfrm>
            <a:prstGeom prst="bentConnector3">
              <a:avLst>
                <a:gd name="adj1" fmla="val 50000"/>
              </a:avLst>
            </a:prstGeom>
            <a:ln>
              <a:headEnd type="none" w="med" len="med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สี่เหลี่ยมผืนผ้า 20"/>
            <p:cNvSpPr/>
            <p:nvPr/>
          </p:nvSpPr>
          <p:spPr>
            <a:xfrm>
              <a:off x="2851383" y="5255285"/>
              <a:ext cx="204196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th-TH" sz="1200" dirty="0" smtClean="0">
                  <a:solidFill>
                    <a:srgbClr val="FF0066"/>
                  </a:solidFill>
                </a:rPr>
                <a:t>ผู้บันทึกข้อมูลแบบสอบถาม</a:t>
              </a:r>
              <a:endParaRPr lang="th-TH" sz="1200" dirty="0">
                <a:solidFill>
                  <a:srgbClr val="FF0066"/>
                </a:solidFill>
              </a:endParaRPr>
            </a:p>
          </p:txBody>
        </p:sp>
        <p:sp>
          <p:nvSpPr>
            <p:cNvPr id="22" name="สี่เหลี่ยมผืนผ้า 21"/>
            <p:cNvSpPr/>
            <p:nvPr/>
          </p:nvSpPr>
          <p:spPr>
            <a:xfrm>
              <a:off x="2729184" y="1539561"/>
              <a:ext cx="240876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en-US" sz="1200" dirty="0" smtClean="0">
                  <a:solidFill>
                    <a:srgbClr val="FF0000"/>
                  </a:solidFill>
                </a:rPr>
                <a:t>Data</a:t>
              </a:r>
              <a:endParaRPr lang="th-TH" sz="1200" dirty="0" smtClean="0">
                <a:solidFill>
                  <a:srgbClr val="FF0000"/>
                </a:solidFill>
              </a:endParaRPr>
            </a:p>
          </p:txBody>
        </p:sp>
        <p:sp>
          <p:nvSpPr>
            <p:cNvPr id="23" name="สี่เหลี่ยมผืนผ้า 22"/>
            <p:cNvSpPr/>
            <p:nvPr/>
          </p:nvSpPr>
          <p:spPr>
            <a:xfrm>
              <a:off x="3042901" y="4038015"/>
              <a:ext cx="240876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en-US" sz="1200" dirty="0" smtClean="0">
                  <a:solidFill>
                    <a:srgbClr val="FF0000"/>
                  </a:solidFill>
                </a:rPr>
                <a:t>Data</a:t>
              </a:r>
              <a:endParaRPr lang="th-TH" sz="1200" dirty="0" smtClean="0">
                <a:solidFill>
                  <a:srgbClr val="FF0000"/>
                </a:solidFill>
              </a:endParaRPr>
            </a:p>
          </p:txBody>
        </p:sp>
        <p:pic>
          <p:nvPicPr>
            <p:cNvPr id="25" name="รูปภาพ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4664" y="4267621"/>
              <a:ext cx="1194136" cy="1194136"/>
            </a:xfrm>
            <a:prstGeom prst="rect">
              <a:avLst/>
            </a:prstGeom>
          </p:spPr>
        </p:pic>
        <p:sp>
          <p:nvSpPr>
            <p:cNvPr id="26" name="สี่เหลี่ยมผืนผ้า 25"/>
            <p:cNvSpPr/>
            <p:nvPr/>
          </p:nvSpPr>
          <p:spPr>
            <a:xfrm>
              <a:off x="2554999" y="3070653"/>
              <a:ext cx="240876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en-US" sz="1200" dirty="0" smtClean="0">
                  <a:solidFill>
                    <a:srgbClr val="FF0000"/>
                  </a:solidFill>
                </a:rPr>
                <a:t>Data</a:t>
              </a:r>
              <a:endParaRPr lang="th-TH" sz="1200" dirty="0" smtClean="0">
                <a:solidFill>
                  <a:srgbClr val="FF0000"/>
                </a:solidFill>
              </a:endParaRPr>
            </a:p>
          </p:txBody>
        </p:sp>
        <p:sp>
          <p:nvSpPr>
            <p:cNvPr id="28" name="สี่เหลี่ยมผืนผ้า 27"/>
            <p:cNvSpPr/>
            <p:nvPr/>
          </p:nvSpPr>
          <p:spPr>
            <a:xfrm>
              <a:off x="5123139" y="4265728"/>
              <a:ext cx="134811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th-TH" sz="1200" dirty="0">
                  <a:solidFill>
                    <a:srgbClr val="FF0066"/>
                  </a:solidFill>
                </a:rPr>
                <a:t>ผู้ประสานงาน</a:t>
              </a:r>
            </a:p>
          </p:txBody>
        </p:sp>
      </p:grpSp>
      <p:sp>
        <p:nvSpPr>
          <p:cNvPr id="32" name="ลูกศรขวา 31"/>
          <p:cNvSpPr/>
          <p:nvPr/>
        </p:nvSpPr>
        <p:spPr bwMode="auto">
          <a:xfrm>
            <a:off x="6966858" y="3347652"/>
            <a:ext cx="1201812" cy="517966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33" name="รูปภาพ 32"/>
          <p:cNvPicPr>
            <a:picLocks noChangeAspect="1"/>
          </p:cNvPicPr>
          <p:nvPr/>
        </p:nvPicPr>
        <p:blipFill rotWithShape="1">
          <a:blip r:embed="rId8" cstate="print"/>
          <a:srcRect r="34633"/>
          <a:stretch/>
        </p:blipFill>
        <p:spPr>
          <a:xfrm>
            <a:off x="8317506" y="2456159"/>
            <a:ext cx="3673770" cy="2300953"/>
          </a:xfrm>
          <a:prstGeom prst="rect">
            <a:avLst/>
          </a:prstGeom>
        </p:spPr>
      </p:pic>
      <p:sp>
        <p:nvSpPr>
          <p:cNvPr id="24" name="สี่เหลี่ยมผืนผ้า 23"/>
          <p:cNvSpPr/>
          <p:nvPr/>
        </p:nvSpPr>
        <p:spPr>
          <a:xfrm>
            <a:off x="7528868" y="1937406"/>
            <a:ext cx="47794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3600" b="1" dirty="0" smtClean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http</a:t>
            </a:r>
            <a:r>
              <a:rPr lang="en-US" sz="3600" b="1" dirty="0">
                <a:solidFill>
                  <a:srgbClr val="00682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://dev.dsd.go.th/r</a:t>
            </a:r>
            <a:endParaRPr lang="th-TH" sz="3600" b="1" dirty="0">
              <a:solidFill>
                <a:srgbClr val="00682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1" algn="ctr"/>
            <a:endParaRPr lang="th-TH" sz="3600" b="1" dirty="0">
              <a:solidFill>
                <a:srgbClr val="00682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31682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2" grpId="0" animBg="1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การตรวจสอบจำนวนการตอบแบบสอบถามในแต่ละรุ่น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6656" y="1445343"/>
            <a:ext cx="8502629" cy="4237000"/>
          </a:xfrm>
          <a:prstGeom prst="rect">
            <a:avLst/>
          </a:prstGeom>
        </p:spPr>
      </p:pic>
      <p:sp>
        <p:nvSpPr>
          <p:cNvPr id="4" name="ลูกศรลง 3"/>
          <p:cNvSpPr/>
          <p:nvPr/>
        </p:nvSpPr>
        <p:spPr bwMode="auto">
          <a:xfrm rot="5206006">
            <a:off x="9700057" y="2471057"/>
            <a:ext cx="478086" cy="555172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9648473" y="2356631"/>
            <a:ext cx="1598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th-TH" sz="18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ดูรายชื่อผู้ที่ยังไม่ได้ตอบ</a:t>
            </a:r>
          </a:p>
        </p:txBody>
      </p:sp>
    </p:spTree>
    <p:extLst>
      <p:ext uri="{BB962C8B-B14F-4D97-AF65-F5344CB8AC3E}">
        <p14:creationId xmlns:p14="http://schemas.microsoft.com/office/powerpoint/2010/main" val="709524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การตรวจสอบจำนวนการตอบแบบสอบถามในแต่ละรุ่น</a:t>
            </a: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9831" y="1410667"/>
            <a:ext cx="6380952" cy="45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594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</a:t>
            </a:r>
            <a:r>
              <a:rPr lang="en-US" dirty="0" smtClean="0"/>
              <a:t> Export</a:t>
            </a:r>
            <a:r>
              <a:rPr lang="th-TH" dirty="0" smtClean="0"/>
              <a:t> เป็น</a:t>
            </a:r>
            <a:r>
              <a:rPr lang="en-US" dirty="0" smtClean="0"/>
              <a:t> Excel </a:t>
            </a:r>
            <a:r>
              <a:rPr lang="th-TH" dirty="0" smtClean="0"/>
              <a:t>เพื่อนำไปประมวลผลต่อ</a:t>
            </a:r>
            <a:endParaRPr lang="th-TH" dirty="0"/>
          </a:p>
        </p:txBody>
      </p:sp>
      <p:grpSp>
        <p:nvGrpSpPr>
          <p:cNvPr id="16" name="กลุ่ม 15"/>
          <p:cNvGrpSpPr/>
          <p:nvPr/>
        </p:nvGrpSpPr>
        <p:grpSpPr>
          <a:xfrm>
            <a:off x="-300246" y="1238304"/>
            <a:ext cx="2895868" cy="1988458"/>
            <a:chOff x="-300246" y="1238304"/>
            <a:chExt cx="2895868" cy="1988458"/>
          </a:xfrm>
        </p:grpSpPr>
        <p:grpSp>
          <p:nvGrpSpPr>
            <p:cNvPr id="3" name="กลุ่ม 2"/>
            <p:cNvGrpSpPr/>
            <p:nvPr/>
          </p:nvGrpSpPr>
          <p:grpSpPr>
            <a:xfrm>
              <a:off x="-238963" y="1238304"/>
              <a:ext cx="1616399" cy="1459680"/>
              <a:chOff x="4719773" y="980728"/>
              <a:chExt cx="1616399" cy="1459680"/>
            </a:xfrm>
          </p:grpSpPr>
          <p:pic>
            <p:nvPicPr>
              <p:cNvPr id="4" name="รูปภาพ 3" descr="consult.png"/>
              <p:cNvPicPr>
                <a:picLocks noChangeAspect="1"/>
              </p:cNvPicPr>
              <p:nvPr/>
            </p:nvPicPr>
            <p:blipFill rotWithShape="1">
              <a:blip r:embed="rId2" cstate="print"/>
              <a:srcRect l="18218" r="21817" b="-391"/>
              <a:stretch/>
            </p:blipFill>
            <p:spPr>
              <a:xfrm>
                <a:off x="5297264" y="980728"/>
                <a:ext cx="728133" cy="1219013"/>
              </a:xfrm>
              <a:prstGeom prst="rect">
                <a:avLst/>
              </a:prstGeom>
            </p:spPr>
          </p:pic>
          <p:sp>
            <p:nvSpPr>
              <p:cNvPr id="5" name="TextBox 66"/>
              <p:cNvSpPr txBox="1"/>
              <p:nvPr/>
            </p:nvSpPr>
            <p:spPr>
              <a:xfrm>
                <a:off x="4719773" y="2163409"/>
                <a:ext cx="161639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th-TH"/>
                </a:defPPr>
                <a:lvl2pPr lvl="1" algn="ctr">
                  <a:defRPr sz="1200">
                    <a:solidFill>
                      <a:srgbClr val="FF0066"/>
                    </a:solidFill>
                  </a:defRPr>
                </a:lvl2pPr>
              </a:lstStyle>
              <a:p>
                <a:pPr lvl="1"/>
                <a:r>
                  <a:rPr lang="th-TH" dirty="0"/>
                  <a:t>เจ้าหน้าที่กองแผนฯ</a:t>
                </a:r>
              </a:p>
            </p:txBody>
          </p:sp>
        </p:grpSp>
        <p:cxnSp>
          <p:nvCxnSpPr>
            <p:cNvPr id="6" name="ตัวเชื่อมต่อหักมุม 5"/>
            <p:cNvCxnSpPr>
              <a:stCxn id="5" idx="2"/>
              <a:endCxn id="8" idx="0"/>
            </p:cNvCxnSpPr>
            <p:nvPr/>
          </p:nvCxnSpPr>
          <p:spPr bwMode="auto">
            <a:xfrm rot="5400000" flipH="1" flipV="1">
              <a:off x="864566" y="1382353"/>
              <a:ext cx="1020302" cy="1610960"/>
            </a:xfrm>
            <a:prstGeom prst="bentConnector5">
              <a:avLst>
                <a:gd name="adj1" fmla="val -22405"/>
                <a:gd name="adj2" fmla="val 62191"/>
                <a:gd name="adj3" fmla="val 122405"/>
              </a:avLst>
            </a:prstGeom>
            <a:ln>
              <a:headEnd type="none" w="med" len="med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7" name="กลุ่ม 6"/>
            <p:cNvGrpSpPr/>
            <p:nvPr/>
          </p:nvGrpSpPr>
          <p:grpSpPr>
            <a:xfrm>
              <a:off x="1239036" y="1677682"/>
              <a:ext cx="1356586" cy="1486606"/>
              <a:chOff x="10611914" y="3808305"/>
              <a:chExt cx="1356586" cy="1486606"/>
            </a:xfrm>
          </p:grpSpPr>
          <p:pic>
            <p:nvPicPr>
              <p:cNvPr id="8" name="รูปภาพ 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137650" y="3808305"/>
                <a:ext cx="830850" cy="830850"/>
              </a:xfrm>
              <a:prstGeom prst="rect">
                <a:avLst/>
              </a:prstGeom>
            </p:spPr>
          </p:pic>
          <p:sp>
            <p:nvSpPr>
              <p:cNvPr id="9" name="สี่เหลี่ยมผืนผ้า 8"/>
              <p:cNvSpPr/>
              <p:nvPr/>
            </p:nvSpPr>
            <p:spPr>
              <a:xfrm>
                <a:off x="10611914" y="4648580"/>
                <a:ext cx="1348119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1" algn="ctr"/>
                <a:r>
                  <a:rPr lang="th-TH" sz="1200" dirty="0" smtClean="0"/>
                  <a:t>โปรแกรมวิเคราะห์ทางสถิติ/รายงาน</a:t>
                </a:r>
              </a:p>
            </p:txBody>
          </p:sp>
        </p:grpSp>
        <p:sp>
          <p:nvSpPr>
            <p:cNvPr id="10" name="สี่เหลี่ยมผืนผ้า 9"/>
            <p:cNvSpPr/>
            <p:nvPr/>
          </p:nvSpPr>
          <p:spPr>
            <a:xfrm>
              <a:off x="-300246" y="2888208"/>
              <a:ext cx="2408765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ctr"/>
              <a:r>
                <a:rPr lang="th-TH" sz="1600" dirty="0" smtClean="0">
                  <a:solidFill>
                    <a:srgbClr val="7030A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ประมวลผล</a:t>
              </a:r>
            </a:p>
          </p:txBody>
        </p:sp>
      </p:grpSp>
      <p:pic>
        <p:nvPicPr>
          <p:cNvPr id="14" name="รูปภาพ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8318" y="1111942"/>
            <a:ext cx="4155733" cy="3172083"/>
          </a:xfrm>
          <a:prstGeom prst="rect">
            <a:avLst/>
          </a:prstGeom>
        </p:spPr>
      </p:pic>
      <p:pic>
        <p:nvPicPr>
          <p:cNvPr id="15" name="รูปภาพ 1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59229" y="2168134"/>
            <a:ext cx="5393286" cy="4231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23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ติดต่อสอบถาม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ด้านระบบแบบสอบถาม  </a:t>
            </a:r>
          </a:p>
          <a:p>
            <a:pPr lvl="1"/>
            <a:r>
              <a:rPr lang="th-TH" dirty="0" smtClean="0"/>
              <a:t>ติดต่อ นายสัตยา เมธารักษ์ชีพ นักวิชาการคอมพิวเตอร์  โทร. 02 2451859  หรือในกลุ่ม</a:t>
            </a:r>
            <a:r>
              <a:rPr lang="th-TH" dirty="0" err="1" smtClean="0"/>
              <a:t>ไลน์</a:t>
            </a:r>
            <a:r>
              <a:rPr lang="th-TH" dirty="0" smtClean="0"/>
              <a:t>แจ้งปัญหาระบบ</a:t>
            </a:r>
          </a:p>
          <a:p>
            <a:r>
              <a:rPr lang="th-TH" dirty="0" smtClean="0"/>
              <a:t>ด้านอื่นๆ / หัวข้อแบบสอบถาม  </a:t>
            </a:r>
          </a:p>
          <a:p>
            <a:pPr lvl="1"/>
            <a:r>
              <a:rPr lang="th-TH" dirty="0" smtClean="0"/>
              <a:t>ติดต่อ เจ้าหน้าที่กองแผนงานและสารสนเทศ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4554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4612262" y="2967335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จบการนำเสนอ</a:t>
            </a:r>
            <a:endParaRPr lang="th-TH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8193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14betty_b">
  <a:themeElements>
    <a:clrScheme name="014betty_b 4">
      <a:dk1>
        <a:srgbClr val="2B166E"/>
      </a:dk1>
      <a:lt1>
        <a:srgbClr val="FFFFFF"/>
      </a:lt1>
      <a:dk2>
        <a:srgbClr val="4B87C3"/>
      </a:dk2>
      <a:lt2>
        <a:srgbClr val="B2B2B2"/>
      </a:lt2>
      <a:accent1>
        <a:srgbClr val="006666"/>
      </a:accent1>
      <a:accent2>
        <a:srgbClr val="33CCCC"/>
      </a:accent2>
      <a:accent3>
        <a:srgbClr val="FFFFFF"/>
      </a:accent3>
      <a:accent4>
        <a:srgbClr val="23115D"/>
      </a:accent4>
      <a:accent5>
        <a:srgbClr val="AAB8B8"/>
      </a:accent5>
      <a:accent6>
        <a:srgbClr val="2DB9B9"/>
      </a:accent6>
      <a:hlink>
        <a:srgbClr val="6666FF"/>
      </a:hlink>
      <a:folHlink>
        <a:srgbClr val="99CCFF"/>
      </a:folHlink>
    </a:clrScheme>
    <a:fontScheme name="014betty_b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014betty_b 1">
        <a:dk1>
          <a:srgbClr val="000000"/>
        </a:dk1>
        <a:lt1>
          <a:srgbClr val="FFFFFF"/>
        </a:lt1>
        <a:dk2>
          <a:srgbClr val="829BDA"/>
        </a:dk2>
        <a:lt2>
          <a:srgbClr val="969696"/>
        </a:lt2>
        <a:accent1>
          <a:srgbClr val="3C0078"/>
        </a:accent1>
        <a:accent2>
          <a:srgbClr val="C78DD7"/>
        </a:accent2>
        <a:accent3>
          <a:srgbClr val="FFFFFF"/>
        </a:accent3>
        <a:accent4>
          <a:srgbClr val="000000"/>
        </a:accent4>
        <a:accent5>
          <a:srgbClr val="AFAABE"/>
        </a:accent5>
        <a:accent6>
          <a:srgbClr val="B47FC3"/>
        </a:accent6>
        <a:hlink>
          <a:srgbClr val="3197BB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4betty_b 2">
        <a:dk1>
          <a:srgbClr val="000066"/>
        </a:dk1>
        <a:lt1>
          <a:srgbClr val="FFFFFF"/>
        </a:lt1>
        <a:dk2>
          <a:srgbClr val="0099CC"/>
        </a:dk2>
        <a:lt2>
          <a:srgbClr val="B2B2B2"/>
        </a:lt2>
        <a:accent1>
          <a:srgbClr val="2CA3C8"/>
        </a:accent1>
        <a:accent2>
          <a:srgbClr val="19BBA8"/>
        </a:accent2>
        <a:accent3>
          <a:srgbClr val="FFFFFF"/>
        </a:accent3>
        <a:accent4>
          <a:srgbClr val="000056"/>
        </a:accent4>
        <a:accent5>
          <a:srgbClr val="ACCEE0"/>
        </a:accent5>
        <a:accent6>
          <a:srgbClr val="16A998"/>
        </a:accent6>
        <a:hlink>
          <a:srgbClr val="BC9BFF"/>
        </a:hlink>
        <a:folHlink>
          <a:srgbClr val="B4EAB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4betty_b 3">
        <a:dk1>
          <a:srgbClr val="520029"/>
        </a:dk1>
        <a:lt1>
          <a:srgbClr val="FFFFFF"/>
        </a:lt1>
        <a:dk2>
          <a:srgbClr val="996600"/>
        </a:dk2>
        <a:lt2>
          <a:srgbClr val="969696"/>
        </a:lt2>
        <a:accent1>
          <a:srgbClr val="808000"/>
        </a:accent1>
        <a:accent2>
          <a:srgbClr val="FFD37B"/>
        </a:accent2>
        <a:accent3>
          <a:srgbClr val="FFFFFF"/>
        </a:accent3>
        <a:accent4>
          <a:srgbClr val="450021"/>
        </a:accent4>
        <a:accent5>
          <a:srgbClr val="C0C0AA"/>
        </a:accent5>
        <a:accent6>
          <a:srgbClr val="E7BF6F"/>
        </a:accent6>
        <a:hlink>
          <a:srgbClr val="660033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4betty_b 4">
        <a:dk1>
          <a:srgbClr val="2B166E"/>
        </a:dk1>
        <a:lt1>
          <a:srgbClr val="FFFFFF"/>
        </a:lt1>
        <a:dk2>
          <a:srgbClr val="4B87C3"/>
        </a:dk2>
        <a:lt2>
          <a:srgbClr val="B2B2B2"/>
        </a:lt2>
        <a:accent1>
          <a:srgbClr val="006666"/>
        </a:accent1>
        <a:accent2>
          <a:srgbClr val="33CCCC"/>
        </a:accent2>
        <a:accent3>
          <a:srgbClr val="FFFFFF"/>
        </a:accent3>
        <a:accent4>
          <a:srgbClr val="23115D"/>
        </a:accent4>
        <a:accent5>
          <a:srgbClr val="AAB8B8"/>
        </a:accent5>
        <a:accent6>
          <a:srgbClr val="2DB9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014betty_b</Template>
  <TotalTime>520</TotalTime>
  <Words>609</Words>
  <Application>Microsoft Office PowerPoint</Application>
  <PresentationFormat>กำหนดเอง</PresentationFormat>
  <Paragraphs>115</Paragraphs>
  <Slides>25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25</vt:i4>
      </vt:variant>
    </vt:vector>
  </HeadingPairs>
  <TitlesOfParts>
    <vt:vector size="26" baseType="lpstr">
      <vt:lpstr>014betty_b</vt:lpstr>
      <vt:lpstr>การบันทึกแบบสอบถามผู้ผ่านการฝึกอบรมฝีมือแรงงาน พ.ศ.2560 โครงการติดตามและประเมินผลการดำเนินงานพัฒนาฝีมือแรงงานปีงบประมาณ 2560</vt:lpstr>
      <vt:lpstr>ผู้เกี่ยวข้อง</vt:lpstr>
      <vt:lpstr>ขั้นตอนการทำงาน</vt:lpstr>
      <vt:lpstr>การสร้างรุ่นเพื่อให้ได้รหัสรุ่น</vt:lpstr>
      <vt:lpstr>การสร้างรุ่นเพื่อให้ได้รหัสรุ่น</vt:lpstr>
      <vt:lpstr>การสร้างรุ่นเพื่อให้ได้รหัสรุ่น</vt:lpstr>
      <vt:lpstr>การสร้างรุ่นเพื่อให้ได้รหัสรุ่น</vt:lpstr>
      <vt:lpstr>การสร้างรุ่นเพื่อให้ได้รหัสรุ่น</vt:lpstr>
      <vt:lpstr>วิทยากรแจ้งรหัสรุ่น</vt:lpstr>
      <vt:lpstr>ระยะเวลาที่ต้องตอบแบบสอบถาม</vt:lpstr>
      <vt:lpstr>ระยะเวลาที่ต้องตอบแบบสอบถาม</vt:lpstr>
      <vt:lpstr>การตอบแบบสอบถามในระบบผ่านโทรศัพท์มือถือ,Tablet</vt:lpstr>
      <vt:lpstr>การตอบแบบสอบถามในระบบผ่านโทรศัพท์มือถือ,Tablet</vt:lpstr>
      <vt:lpstr>หน้าจอระบบ</vt:lpstr>
      <vt:lpstr>งานนำเสนอ PowerPoint</vt:lpstr>
      <vt:lpstr>เนื้อหาแบบสอบถาม</vt:lpstr>
      <vt:lpstr>กรณีที่จำรหัสรุ่นไม่ได้</vt:lpstr>
      <vt:lpstr>เนื้อหาแบบสอบถาม</vt:lpstr>
      <vt:lpstr>การตอบแบบสอบถามในระบบผ่านเครื่องคอมพิวเตอร์ PC หรือ Notebook</vt:lpstr>
      <vt:lpstr>การตรวจสอบจำนวนการตอบแบบสอบถามในแต่ละรุ่น</vt:lpstr>
      <vt:lpstr>การตรวจสอบจำนวนการตอบแบบสอบถามในแต่ละรุ่น</vt:lpstr>
      <vt:lpstr>การตรวจสอบจำนวนการตอบแบบสอบถามในแต่ละรุ่น</vt:lpstr>
      <vt:lpstr>การ Export เป็น Excel เพื่อนำไปประมวลผลต่อ</vt:lpstr>
      <vt:lpstr>ติดต่อสอบถาม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Kraiwit Ekthammasut</dc:creator>
  <cp:lastModifiedBy>Sky123.Org</cp:lastModifiedBy>
  <cp:revision>76</cp:revision>
  <dcterms:created xsi:type="dcterms:W3CDTF">2016-12-08T04:02:54Z</dcterms:created>
  <dcterms:modified xsi:type="dcterms:W3CDTF">2016-12-28T04:14:07Z</dcterms:modified>
</cp:coreProperties>
</file>